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2"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FEF8D-AB1A-4E98-AC10-E5803727CDDF}" type="datetimeFigureOut">
              <a:rPr lang="fa-IR" smtClean="0"/>
              <a:pPr/>
              <a:t>09/01/1445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3BC098-7E41-4FEF-8B8F-79FB6870C3BF}"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FEF8D-AB1A-4E98-AC10-E5803727CDDF}" type="datetimeFigureOut">
              <a:rPr lang="fa-IR" smtClean="0"/>
              <a:pPr/>
              <a:t>09/01/1445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3BC098-7E41-4FEF-8B8F-79FB6870C3BF}"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3"/>
            <a:ext cx="7772400" cy="2160240"/>
          </a:xfrm>
        </p:spPr>
        <p:txBody>
          <a:bodyPr/>
          <a:lstStyle/>
          <a:p>
            <a:r>
              <a:rPr lang="fa-IR" dirty="0" smtClean="0">
                <a:cs typeface="B Nazanin" panose="00000400000000000000" pitchFamily="2" charset="-78"/>
              </a:rPr>
              <a:t>به نام خداوند جان و خرد</a:t>
            </a:r>
            <a:endParaRPr lang="en-US" dirty="0">
              <a:cs typeface="B Nazanin" panose="00000400000000000000" pitchFamily="2" charset="-78"/>
            </a:endParaRPr>
          </a:p>
        </p:txBody>
      </p:sp>
      <p:sp>
        <p:nvSpPr>
          <p:cNvPr id="3" name="Subtitle 2"/>
          <p:cNvSpPr>
            <a:spLocks noGrp="1"/>
          </p:cNvSpPr>
          <p:nvPr>
            <p:ph type="subTitle" idx="1"/>
          </p:nvPr>
        </p:nvSpPr>
        <p:spPr>
          <a:xfrm>
            <a:off x="251520" y="1844824"/>
            <a:ext cx="8640960" cy="3073896"/>
          </a:xfrm>
        </p:spPr>
        <p:txBody>
          <a:bodyPr>
            <a:normAutofit/>
          </a:bodyPr>
          <a:lstStyle/>
          <a:p>
            <a:pPr algn="r"/>
            <a:r>
              <a:rPr lang="fa-IR" dirty="0" smtClean="0">
                <a:solidFill>
                  <a:schemeClr val="tx1"/>
                </a:solidFill>
                <a:cs typeface="B Nazanin" panose="00000400000000000000" pitchFamily="2" charset="-78"/>
              </a:rPr>
              <a:t>مرکز </a:t>
            </a:r>
            <a:r>
              <a:rPr lang="fa-IR" dirty="0" smtClean="0">
                <a:solidFill>
                  <a:schemeClr val="tx1"/>
                </a:solidFill>
                <a:cs typeface="B Nazanin" panose="00000400000000000000" pitchFamily="2" charset="-78"/>
              </a:rPr>
              <a:t>آموزشی درمانی و پژوهشی 17 شهریور رشت</a:t>
            </a:r>
          </a:p>
          <a:p>
            <a:pPr algn="r"/>
            <a:endParaRPr lang="fa-IR" sz="600" dirty="0" smtClean="0">
              <a:solidFill>
                <a:srgbClr val="FF0000"/>
              </a:solidFill>
              <a:cs typeface="B Nazanin" panose="00000400000000000000" pitchFamily="2" charset="-78"/>
            </a:endParaRPr>
          </a:p>
          <a:p>
            <a:pPr algn="r"/>
            <a:r>
              <a:rPr lang="fa-IR" dirty="0" smtClean="0">
                <a:solidFill>
                  <a:srgbClr val="FF0000"/>
                </a:solidFill>
                <a:cs typeface="B Nazanin" panose="00000400000000000000" pitchFamily="2" charset="-78"/>
              </a:rPr>
              <a:t>موضوع: </a:t>
            </a:r>
            <a:r>
              <a:rPr lang="fa-IR" dirty="0" smtClean="0">
                <a:solidFill>
                  <a:schemeClr val="tx1"/>
                </a:solidFill>
                <a:cs typeface="B Nazanin" panose="00000400000000000000" pitchFamily="2" charset="-78"/>
              </a:rPr>
              <a:t>اقدام </a:t>
            </a:r>
            <a:r>
              <a:rPr lang="fa-IR" dirty="0" smtClean="0">
                <a:solidFill>
                  <a:schemeClr val="tx1"/>
                </a:solidFill>
                <a:cs typeface="B Nazanin" panose="00000400000000000000" pitchFamily="2" charset="-78"/>
              </a:rPr>
              <a:t> </a:t>
            </a:r>
            <a:r>
              <a:rPr lang="fa-IR" dirty="0" smtClean="0">
                <a:solidFill>
                  <a:schemeClr val="tx1"/>
                </a:solidFill>
                <a:cs typeface="B Nazanin" panose="00000400000000000000" pitchFamily="2" charset="-78"/>
              </a:rPr>
              <a:t>چهارم </a:t>
            </a:r>
            <a:r>
              <a:rPr lang="fa-IR" dirty="0" smtClean="0">
                <a:solidFill>
                  <a:schemeClr val="tx1"/>
                </a:solidFill>
                <a:cs typeface="B Nazanin" panose="00000400000000000000" pitchFamily="2" charset="-78"/>
              </a:rPr>
              <a:t>اقدامات </a:t>
            </a:r>
            <a:r>
              <a:rPr lang="fa-IR" dirty="0" smtClean="0">
                <a:solidFill>
                  <a:schemeClr val="tx1"/>
                </a:solidFill>
                <a:cs typeface="B Nazanin" panose="00000400000000000000" pitchFamily="2" charset="-78"/>
              </a:rPr>
              <a:t>ده گانه برای شیردهی موفق</a:t>
            </a:r>
            <a:endParaRPr lang="en-US" dirty="0">
              <a:solidFill>
                <a:srgbClr val="FF0000"/>
              </a:solidFill>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4221088"/>
            <a:ext cx="6170733" cy="2636912"/>
          </a:xfrm>
          <a:prstGeom prst="rect">
            <a:avLst/>
          </a:prstGeom>
        </p:spPr>
      </p:pic>
    </p:spTree>
    <p:extLst>
      <p:ext uri="{BB962C8B-B14F-4D97-AF65-F5344CB8AC3E}">
        <p14:creationId xmlns:p14="http://schemas.microsoft.com/office/powerpoint/2010/main" val="4291170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080119"/>
          </a:xfrm>
        </p:spPr>
        <p:txBody>
          <a:bodyPr>
            <a:normAutofit/>
          </a:bodyPr>
          <a:lstStyle/>
          <a:p>
            <a:r>
              <a:rPr lang="fa-IR" sz="3200" dirty="0" smtClean="0">
                <a:solidFill>
                  <a:srgbClr val="FF0000"/>
                </a:solidFill>
                <a:cs typeface="B Nazanin" pitchFamily="2" charset="-78"/>
              </a:rPr>
              <a:t>3-کمک برای اولین تغذیه باشیرمادر</a:t>
            </a:r>
            <a:endParaRPr lang="fa-IR" sz="3200" dirty="0">
              <a:solidFill>
                <a:srgbClr val="FF0000"/>
              </a:solidFill>
              <a:cs typeface="B Nazanin" pitchFamily="2" charset="-78"/>
            </a:endParaRPr>
          </a:p>
        </p:txBody>
      </p:sp>
      <p:sp>
        <p:nvSpPr>
          <p:cNvPr id="3" name="Subtitle 2"/>
          <p:cNvSpPr>
            <a:spLocks noGrp="1"/>
          </p:cNvSpPr>
          <p:nvPr>
            <p:ph type="subTitle" idx="1"/>
          </p:nvPr>
        </p:nvSpPr>
        <p:spPr>
          <a:xfrm>
            <a:off x="611560" y="1556792"/>
            <a:ext cx="7920880" cy="4082008"/>
          </a:xfrm>
        </p:spPr>
        <p:txBody>
          <a:bodyPr>
            <a:normAutofit/>
          </a:bodyPr>
          <a:lstStyle/>
          <a:p>
            <a:pPr algn="r">
              <a:buFont typeface="Arial" pitchFamily="34" charset="0"/>
              <a:buChar char="•"/>
            </a:pPr>
            <a:r>
              <a:rPr lang="fa-IR" dirty="0" smtClean="0">
                <a:solidFill>
                  <a:schemeClr val="tx1"/>
                </a:solidFill>
                <a:cs typeface="B Nazanin" pitchFamily="2" charset="-78"/>
              </a:rPr>
              <a:t>کمک به مادر جهت تشخیص رفتارهای پیش از تغذیه ی نوزاد</a:t>
            </a:r>
          </a:p>
          <a:p>
            <a:pPr algn="r">
              <a:buFont typeface="Arial" pitchFamily="34" charset="0"/>
              <a:buChar char="•"/>
            </a:pPr>
            <a:r>
              <a:rPr lang="fa-IR" dirty="0" smtClean="0">
                <a:solidFill>
                  <a:schemeClr val="tx1"/>
                </a:solidFill>
                <a:cs typeface="B Nazanin" pitchFamily="2" charset="-78"/>
              </a:rPr>
              <a:t>عدم فشار برمادر ونوزاد برای شروع زود اولین تغذیه ومدت ان</a:t>
            </a:r>
          </a:p>
          <a:p>
            <a:pPr algn="r">
              <a:buFont typeface="Arial" pitchFamily="34" charset="0"/>
              <a:buChar char="•"/>
            </a:pPr>
            <a:r>
              <a:rPr lang="fa-IR" dirty="0" smtClean="0">
                <a:solidFill>
                  <a:schemeClr val="tx1"/>
                </a:solidFill>
                <a:cs typeface="B Nazanin" pitchFamily="2" charset="-78"/>
              </a:rPr>
              <a:t>کمک بیشتر به مادر درتغذیه های بعدی</a:t>
            </a:r>
          </a:p>
          <a:p>
            <a:pPr algn="r">
              <a:buFont typeface="Arial" pitchFamily="34" charset="0"/>
              <a:buChar char="•"/>
            </a:pPr>
            <a:r>
              <a:rPr lang="fa-IR" dirty="0" smtClean="0">
                <a:solidFill>
                  <a:schemeClr val="tx1"/>
                </a:solidFill>
                <a:cs typeface="B Nazanin" pitchFamily="2" charset="-78"/>
              </a:rPr>
              <a:t>نقش مثبت کارکنان بهداشتی درمانی دراولین تغذیه ی نوزاد </a:t>
            </a:r>
            <a:endParaRPr lang="fa-IR" dirty="0">
              <a:solidFill>
                <a:schemeClr val="tx1"/>
              </a:solidFill>
              <a:cs typeface="B Nazanin"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4126631"/>
            <a:ext cx="3888432" cy="2592288"/>
          </a:xfrm>
          <a:prstGeom prst="rect">
            <a:avLst/>
          </a:prstGeom>
          <a:ln>
            <a:noFill/>
          </a:ln>
          <a:effectLst>
            <a:outerShdw blurRad="190500" algn="tl" rotWithShape="0">
              <a:srgbClr val="000000">
                <a:alpha val="7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936104"/>
          </a:xfrm>
        </p:spPr>
        <p:txBody>
          <a:bodyPr>
            <a:normAutofit/>
          </a:bodyPr>
          <a:lstStyle/>
          <a:p>
            <a:r>
              <a:rPr lang="fa-IR" sz="3200" dirty="0" smtClean="0">
                <a:solidFill>
                  <a:srgbClr val="FF0000"/>
                </a:solidFill>
                <a:cs typeface="B Nazanin" pitchFamily="2" charset="-78"/>
              </a:rPr>
              <a:t>4-راههای حمایت از تغذیه باشیر مادر پس از جراحی سزارین</a:t>
            </a:r>
            <a:endParaRPr lang="fa-IR" sz="3200" dirty="0">
              <a:solidFill>
                <a:srgbClr val="FF0000"/>
              </a:solidFill>
              <a:cs typeface="B Nazanin" pitchFamily="2" charset="-78"/>
            </a:endParaRPr>
          </a:p>
        </p:txBody>
      </p:sp>
      <p:sp>
        <p:nvSpPr>
          <p:cNvPr id="3" name="Subtitle 2"/>
          <p:cNvSpPr>
            <a:spLocks noGrp="1"/>
          </p:cNvSpPr>
          <p:nvPr>
            <p:ph type="subTitle" idx="1"/>
          </p:nvPr>
        </p:nvSpPr>
        <p:spPr>
          <a:xfrm>
            <a:off x="611560" y="1628800"/>
            <a:ext cx="8280920" cy="4176464"/>
          </a:xfrm>
        </p:spPr>
        <p:txBody>
          <a:bodyPr>
            <a:normAutofit/>
          </a:bodyPr>
          <a:lstStyle/>
          <a:p>
            <a:pPr algn="r">
              <a:buFont typeface="Arial" pitchFamily="34" charset="0"/>
              <a:buChar char="•"/>
            </a:pPr>
            <a:r>
              <a:rPr lang="fa-IR" dirty="0" smtClean="0">
                <a:solidFill>
                  <a:schemeClr val="tx1"/>
                </a:solidFill>
                <a:cs typeface="B Nazanin" pitchFamily="2" charset="-78"/>
              </a:rPr>
              <a:t>حضور کادردرمانی حامی برای کمک به اولین شیردهی مادری که سزارین شده است</a:t>
            </a:r>
          </a:p>
          <a:p>
            <a:pPr algn="r">
              <a:buFont typeface="Arial" pitchFamily="34" charset="0"/>
              <a:buChar char="•"/>
            </a:pPr>
            <a:r>
              <a:rPr lang="fa-IR" dirty="0" smtClean="0">
                <a:solidFill>
                  <a:schemeClr val="tx1"/>
                </a:solidFill>
                <a:cs typeface="B Nazanin" pitchFamily="2" charset="-78"/>
              </a:rPr>
              <a:t>تشویق مادر برای برقراری اولین تماس پوست با پوست بانوزادش در کوتاه ترین زمان ممکن</a:t>
            </a:r>
          </a:p>
          <a:p>
            <a:pPr algn="r">
              <a:buFont typeface="Arial" pitchFamily="34" charset="0"/>
              <a:buChar char="•"/>
            </a:pPr>
            <a:r>
              <a:rPr lang="fa-IR" dirty="0" smtClean="0">
                <a:solidFill>
                  <a:schemeClr val="tx1"/>
                </a:solidFill>
                <a:cs typeface="B Nazanin" pitchFamily="2" charset="-78"/>
              </a:rPr>
              <a:t>بعد از مشاهده علایم امادگی مادر ونوزادکمک به تغذیه باشیرمادر</a:t>
            </a:r>
          </a:p>
          <a:p>
            <a:pPr algn="r">
              <a:buFont typeface="Arial" pitchFamily="34" charset="0"/>
              <a:buChar char="•"/>
            </a:pPr>
            <a:r>
              <a:rPr lang="fa-IR" dirty="0" smtClean="0">
                <a:solidFill>
                  <a:schemeClr val="tx1"/>
                </a:solidFill>
                <a:cs typeface="B Nazanin" pitchFamily="2" charset="-78"/>
              </a:rPr>
              <a:t>کمک به مادر سزارینی در جهت قرارگرفتن در پوزیشن شیردهی</a:t>
            </a:r>
          </a:p>
          <a:p>
            <a:pPr algn="r">
              <a:buFont typeface="Arial" pitchFamily="34" charset="0"/>
              <a:buChar char="•"/>
            </a:pPr>
            <a:r>
              <a:rPr lang="fa-IR" dirty="0" smtClean="0">
                <a:solidFill>
                  <a:schemeClr val="tx1"/>
                </a:solidFill>
                <a:cs typeface="B Nazanin" pitchFamily="2" charset="-78"/>
              </a:rPr>
              <a:t>امکان هم اتاقی مادر ونوزاد</a:t>
            </a:r>
            <a:endParaRPr lang="fa-IR" dirty="0">
              <a:solidFill>
                <a:schemeClr val="tx1"/>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8665" y="332656"/>
            <a:ext cx="8136904" cy="1080119"/>
          </a:xfrm>
        </p:spPr>
        <p:txBody>
          <a:bodyPr>
            <a:normAutofit/>
          </a:bodyPr>
          <a:lstStyle/>
          <a:p>
            <a:pPr algn="r"/>
            <a:r>
              <a:rPr lang="fa-IR" sz="3200" dirty="0" smtClean="0">
                <a:solidFill>
                  <a:srgbClr val="FF0000"/>
                </a:solidFill>
                <a:cs typeface="B Nazanin" pitchFamily="2" charset="-78"/>
              </a:rPr>
              <a:t>5-اقدامات بیمارستان دوستدار کودک وزنانی که شیر نمی دهند</a:t>
            </a:r>
            <a:endParaRPr lang="fa-IR" sz="3200" dirty="0">
              <a:solidFill>
                <a:srgbClr val="FF0000"/>
              </a:solidFill>
              <a:cs typeface="B Nazanin" pitchFamily="2" charset="-78"/>
            </a:endParaRPr>
          </a:p>
        </p:txBody>
      </p:sp>
      <p:sp>
        <p:nvSpPr>
          <p:cNvPr id="3" name="Subtitle 2"/>
          <p:cNvSpPr>
            <a:spLocks noGrp="1"/>
          </p:cNvSpPr>
          <p:nvPr>
            <p:ph type="subTitle" idx="1"/>
          </p:nvPr>
        </p:nvSpPr>
        <p:spPr>
          <a:xfrm>
            <a:off x="611560" y="1772816"/>
            <a:ext cx="7776864" cy="3865984"/>
          </a:xfrm>
        </p:spPr>
        <p:txBody>
          <a:bodyPr/>
          <a:lstStyle/>
          <a:p>
            <a:pPr algn="r">
              <a:buFont typeface="Arial" pitchFamily="34" charset="0"/>
              <a:buChar char="•"/>
            </a:pPr>
            <a:r>
              <a:rPr lang="fa-IR" dirty="0" smtClean="0">
                <a:solidFill>
                  <a:schemeClr val="tx1"/>
                </a:solidFill>
                <a:cs typeface="B Nazanin" pitchFamily="2" charset="-78"/>
              </a:rPr>
              <a:t>تشویق همه ی مادران به شیر دهی</a:t>
            </a:r>
          </a:p>
          <a:p>
            <a:pPr algn="r"/>
            <a:endParaRPr lang="fa-IR" sz="1100" dirty="0" smtClean="0">
              <a:solidFill>
                <a:schemeClr val="tx1"/>
              </a:solidFill>
              <a:cs typeface="B Nazanin" pitchFamily="2" charset="-78"/>
            </a:endParaRPr>
          </a:p>
          <a:p>
            <a:pPr algn="r">
              <a:buFont typeface="Arial" pitchFamily="34" charset="0"/>
              <a:buChar char="•"/>
            </a:pPr>
            <a:r>
              <a:rPr lang="fa-IR" dirty="0" smtClean="0">
                <a:solidFill>
                  <a:schemeClr val="tx1"/>
                </a:solidFill>
                <a:cs typeface="B Nazanin" pitchFamily="2" charset="-78"/>
              </a:rPr>
              <a:t>شیر جایگزین برای همه ی شیرخواران</a:t>
            </a:r>
          </a:p>
          <a:p>
            <a:pPr algn="r"/>
            <a:r>
              <a:rPr lang="fa-IR" dirty="0" smtClean="0">
                <a:solidFill>
                  <a:schemeClr val="tx1"/>
                </a:solidFill>
                <a:cs typeface="B Nazanin" pitchFamily="2" charset="-78"/>
              </a:rPr>
              <a:t> محروم از شیر مادر</a:t>
            </a:r>
            <a:endParaRPr lang="fa-IR" dirty="0">
              <a:solidFill>
                <a:schemeClr val="tx1"/>
              </a:solidFill>
              <a:cs typeface="B Nazanin"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665" y="1772816"/>
            <a:ext cx="2969731" cy="4464496"/>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936103"/>
          </a:xfrm>
        </p:spPr>
        <p:txBody>
          <a:bodyPr>
            <a:normAutofit/>
          </a:bodyPr>
          <a:lstStyle/>
          <a:p>
            <a:r>
              <a:rPr lang="fa-IR" sz="3200" dirty="0" smtClean="0">
                <a:solidFill>
                  <a:srgbClr val="FF0000"/>
                </a:solidFill>
                <a:cs typeface="B Nazanin" pitchFamily="2" charset="-78"/>
              </a:rPr>
              <a:t>حمایت مداوم از مادران شیرده –اقدام10</a:t>
            </a:r>
            <a:endParaRPr lang="fa-IR" sz="3200" dirty="0">
              <a:solidFill>
                <a:srgbClr val="FF0000"/>
              </a:solidFill>
              <a:cs typeface="B Nazanin" pitchFamily="2" charset="-78"/>
            </a:endParaRPr>
          </a:p>
        </p:txBody>
      </p:sp>
      <p:sp>
        <p:nvSpPr>
          <p:cNvPr id="3" name="Subtitle 2"/>
          <p:cNvSpPr>
            <a:spLocks noGrp="1"/>
          </p:cNvSpPr>
          <p:nvPr>
            <p:ph type="subTitle" idx="1"/>
          </p:nvPr>
        </p:nvSpPr>
        <p:spPr>
          <a:xfrm>
            <a:off x="251520" y="1340768"/>
            <a:ext cx="8640960" cy="4680520"/>
          </a:xfrm>
        </p:spPr>
        <p:txBody>
          <a:bodyPr/>
          <a:lstStyle/>
          <a:p>
            <a:pPr algn="r"/>
            <a:r>
              <a:rPr lang="fa-IR" dirty="0" smtClean="0">
                <a:solidFill>
                  <a:srgbClr val="FF0000"/>
                </a:solidFill>
                <a:cs typeface="B Nazanin" pitchFamily="2" charset="-78"/>
              </a:rPr>
              <a:t>1 -اماده کردن مادر برای ترخیص:</a:t>
            </a:r>
          </a:p>
          <a:p>
            <a:pPr algn="r"/>
            <a:r>
              <a:rPr lang="fa-IR" b="1" dirty="0" smtClean="0">
                <a:solidFill>
                  <a:schemeClr val="tx1"/>
                </a:solidFill>
                <a:cs typeface="B Nazanin" pitchFamily="2" charset="-78"/>
              </a:rPr>
              <a:t>  توانایی مادر در شیردهی نوزاد:   </a:t>
            </a:r>
          </a:p>
          <a:p>
            <a:pPr algn="r">
              <a:buFont typeface="Arial" pitchFamily="34" charset="0"/>
              <a:buChar char="•"/>
            </a:pPr>
            <a:r>
              <a:rPr lang="fa-IR" dirty="0" smtClean="0">
                <a:solidFill>
                  <a:schemeClr val="tx1"/>
                </a:solidFill>
                <a:cs typeface="B Nazanin" pitchFamily="2" charset="-78"/>
              </a:rPr>
              <a:t>نظارت کارمند بهداشتی برشیردهی مادران</a:t>
            </a:r>
            <a:r>
              <a:rPr lang="fa-IR" b="1" dirty="0" smtClean="0">
                <a:solidFill>
                  <a:schemeClr val="tx1"/>
                </a:solidFill>
                <a:cs typeface="B Nazanin" pitchFamily="2" charset="-78"/>
              </a:rPr>
              <a:t>  </a:t>
            </a:r>
          </a:p>
          <a:p>
            <a:pPr algn="r">
              <a:buFont typeface="Arial" pitchFamily="34" charset="0"/>
              <a:buChar char="•"/>
            </a:pPr>
            <a:r>
              <a:rPr lang="fa-IR" dirty="0" smtClean="0">
                <a:solidFill>
                  <a:schemeClr val="tx1"/>
                </a:solidFill>
                <a:cs typeface="B Nazanin" pitchFamily="2" charset="-78"/>
              </a:rPr>
              <a:t>  اگاهی مادر درمورد تغذیه ی نوزاد وعلایم تغذیه ای وی</a:t>
            </a:r>
          </a:p>
          <a:p>
            <a:pPr algn="r">
              <a:buFont typeface="Arial" pitchFamily="34" charset="0"/>
              <a:buChar char="•"/>
            </a:pPr>
            <a:r>
              <a:rPr lang="fa-IR" dirty="0" smtClean="0">
                <a:solidFill>
                  <a:schemeClr val="tx1"/>
                </a:solidFill>
                <a:cs typeface="B Nazanin" pitchFamily="2" charset="-78"/>
              </a:rPr>
              <a:t> توانایی مادردردرست اغوش گرفتن ودرست به پستان گذاشتن نوزاد</a:t>
            </a:r>
          </a:p>
          <a:p>
            <a:pPr algn="r">
              <a:buFont typeface="Arial" pitchFamily="34" charset="0"/>
              <a:buChar char="•"/>
            </a:pPr>
            <a:r>
              <a:rPr lang="fa-IR" dirty="0" smtClean="0">
                <a:solidFill>
                  <a:schemeClr val="tx1"/>
                </a:solidFill>
                <a:cs typeface="B Nazanin" pitchFamily="2" charset="-78"/>
              </a:rPr>
              <a:t> اگاهی از علایم شیر خوردن موثر از پستان وشیرخوار سالم</a:t>
            </a:r>
          </a:p>
          <a:p>
            <a:pPr algn="r">
              <a:buFont typeface="Arial" pitchFamily="34" charset="0"/>
              <a:buChar char="•"/>
            </a:pPr>
            <a:r>
              <a:rPr lang="fa-IR" dirty="0" smtClean="0">
                <a:solidFill>
                  <a:schemeClr val="tx1"/>
                </a:solidFill>
                <a:cs typeface="B Nazanin" pitchFamily="2" charset="-78"/>
              </a:rPr>
              <a:t> اگاهی از نحوه دوشیدن شیر </a:t>
            </a:r>
          </a:p>
          <a:p>
            <a:pPr algn="r">
              <a:buFont typeface="Arial" pitchFamily="34" charset="0"/>
              <a:buChar char="•"/>
            </a:pPr>
            <a:r>
              <a:rPr lang="fa-IR" dirty="0" smtClean="0">
                <a:solidFill>
                  <a:schemeClr val="tx1"/>
                </a:solidFill>
                <a:cs typeface="B Nazanin" pitchFamily="2" charset="-78"/>
              </a:rPr>
              <a:t> اگاهی از انجام اقدامات لازم در زمان کافی نبودن شیر </a:t>
            </a:r>
          </a:p>
          <a:p>
            <a:pPr>
              <a:buFont typeface="Arial" pitchFamily="34" charset="0"/>
              <a:buChar char="•"/>
            </a:pPr>
            <a:endParaRPr lang="fa-IR" dirty="0" smtClean="0">
              <a:solidFill>
                <a:srgbClr val="FF0000"/>
              </a:solidFill>
              <a:cs typeface="B Nazanin" pitchFamily="2" charset="-78"/>
            </a:endParaRPr>
          </a:p>
          <a:p>
            <a:pPr>
              <a:buFont typeface="Arial" pitchFamily="34" charset="0"/>
              <a:buChar char="•"/>
            </a:pPr>
            <a:endParaRPr lang="fa-IR" dirty="0" smtClean="0">
              <a:solidFill>
                <a:schemeClr val="tx1"/>
              </a:solidFill>
              <a:cs typeface="B Nazanin" pitchFamily="2" charset="-78"/>
            </a:endParaRPr>
          </a:p>
          <a:p>
            <a:endParaRPr lang="fa-IR" dirty="0">
              <a:solidFill>
                <a:srgbClr val="FF0000"/>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864096"/>
          </a:xfrm>
        </p:spPr>
        <p:txBody>
          <a:bodyPr>
            <a:normAutofit/>
          </a:bodyPr>
          <a:lstStyle/>
          <a:p>
            <a:r>
              <a:rPr lang="fa-IR" sz="4000" dirty="0" smtClean="0">
                <a:solidFill>
                  <a:srgbClr val="FF0000"/>
                </a:solidFill>
                <a:cs typeface="B Nazanin" pitchFamily="2" charset="-78"/>
              </a:rPr>
              <a:t>1-اماده کردن مادر برای ترخیص:</a:t>
            </a:r>
          </a:p>
        </p:txBody>
      </p:sp>
      <p:sp>
        <p:nvSpPr>
          <p:cNvPr id="3" name="Subtitle 2"/>
          <p:cNvSpPr>
            <a:spLocks noGrp="1"/>
          </p:cNvSpPr>
          <p:nvPr>
            <p:ph type="subTitle" idx="1"/>
          </p:nvPr>
        </p:nvSpPr>
        <p:spPr>
          <a:xfrm>
            <a:off x="179512" y="1124744"/>
            <a:ext cx="8784976" cy="4680520"/>
          </a:xfrm>
        </p:spPr>
        <p:txBody>
          <a:bodyPr>
            <a:normAutofit/>
          </a:bodyPr>
          <a:lstStyle/>
          <a:p>
            <a:pPr algn="r"/>
            <a:r>
              <a:rPr lang="fa-IR" b="1" dirty="0" smtClean="0">
                <a:solidFill>
                  <a:schemeClr val="tx1"/>
                </a:solidFill>
                <a:cs typeface="B Nazanin" pitchFamily="2" charset="-78"/>
              </a:rPr>
              <a:t>اگاهی مادرازاهمیت تغذیه ی انحصاری و تداوم تغذیه باشیرمادر</a:t>
            </a:r>
            <a:endParaRPr lang="fa-IR" dirty="0" smtClean="0">
              <a:solidFill>
                <a:schemeClr val="tx1"/>
              </a:solidFill>
              <a:cs typeface="B Nazanin" pitchFamily="2" charset="-78"/>
            </a:endParaRPr>
          </a:p>
          <a:p>
            <a:pPr algn="r">
              <a:buFont typeface="Arial" pitchFamily="34" charset="0"/>
              <a:buChar char="•"/>
            </a:pPr>
            <a:r>
              <a:rPr lang="fa-IR" dirty="0" smtClean="0">
                <a:solidFill>
                  <a:schemeClr val="tx1"/>
                </a:solidFill>
                <a:cs typeface="B Nazanin" pitchFamily="2" charset="-78"/>
              </a:rPr>
              <a:t>قبل از رفتن ازبیمارستان وتحت فشار قرار گرفتن مادر جهت دادن شیرکمکی ومایعات و.. توسط اطرافیان   بایدقبل از ترخیص اهمیت تغذیه انحصاری باشیرمادررا برای مادر بازگو نمود</a:t>
            </a:r>
          </a:p>
          <a:p>
            <a:pPr algn="r">
              <a:buFont typeface="Arial" pitchFamily="34" charset="0"/>
              <a:buChar char="•"/>
            </a:pPr>
            <a:r>
              <a:rPr lang="fa-IR" dirty="0" smtClean="0">
                <a:solidFill>
                  <a:schemeClr val="tx1"/>
                </a:solidFill>
                <a:cs typeface="B Nazanin" pitchFamily="2" charset="-78"/>
              </a:rPr>
              <a:t>تداوم تغذیه باشیر مادر علاوه برتامین تغذیه ی مناسب ومحافظت شیرخوار ازبیماریها موجب نزدیکی وصمیمیت مادر وکودک می شود </a:t>
            </a:r>
          </a:p>
          <a:p>
            <a:pPr algn="r">
              <a:buFont typeface="Arial" pitchFamily="34" charset="0"/>
              <a:buChar char="•"/>
            </a:pPr>
            <a:r>
              <a:rPr lang="fa-IR" dirty="0" smtClean="0">
                <a:solidFill>
                  <a:schemeClr val="tx1"/>
                </a:solidFill>
                <a:cs typeface="B Nazanin" pitchFamily="2" charset="-78"/>
              </a:rPr>
              <a:t>چنانچه مادر</a:t>
            </a:r>
            <a:r>
              <a:rPr lang="en-US" dirty="0" smtClean="0">
                <a:solidFill>
                  <a:schemeClr val="tx1"/>
                </a:solidFill>
                <a:cs typeface="B Nazanin" pitchFamily="2" charset="-78"/>
              </a:rPr>
              <a:t>HIV</a:t>
            </a:r>
            <a:r>
              <a:rPr lang="fa-IR" dirty="0" smtClean="0">
                <a:solidFill>
                  <a:schemeClr val="tx1"/>
                </a:solidFill>
                <a:cs typeface="B Nazanin" pitchFamily="2" charset="-78"/>
              </a:rPr>
              <a:t>مثبت باشد بهترین کار تغذیه انحصاری باشیرمادر است</a:t>
            </a:r>
            <a:endParaRPr lang="fa-IR" dirty="0">
              <a:solidFill>
                <a:schemeClr val="tx1"/>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fa-IR" sz="3200" dirty="0" smtClean="0">
                <a:solidFill>
                  <a:srgbClr val="FF0000"/>
                </a:solidFill>
                <a:cs typeface="B Nazanin" pitchFamily="2" charset="-78"/>
              </a:rPr>
              <a:t>1-اماده کردن مادر برای ترخیص:</a:t>
            </a:r>
            <a:r>
              <a:rPr lang="fa-IR" dirty="0" smtClean="0">
                <a:solidFill>
                  <a:srgbClr val="FF0000"/>
                </a:solidFill>
                <a:cs typeface="B Nazanin" pitchFamily="2" charset="-78"/>
              </a:rPr>
              <a:t/>
            </a:r>
            <a:br>
              <a:rPr lang="fa-IR" dirty="0" smtClean="0">
                <a:solidFill>
                  <a:srgbClr val="FF0000"/>
                </a:solidFill>
                <a:cs typeface="B Nazanin" pitchFamily="2" charset="-78"/>
              </a:rPr>
            </a:br>
            <a:endParaRPr lang="fa-IR" dirty="0"/>
          </a:p>
        </p:txBody>
      </p:sp>
      <p:sp>
        <p:nvSpPr>
          <p:cNvPr id="3" name="Content Placeholder 2"/>
          <p:cNvSpPr>
            <a:spLocks noGrp="1"/>
          </p:cNvSpPr>
          <p:nvPr>
            <p:ph idx="1"/>
          </p:nvPr>
        </p:nvSpPr>
        <p:spPr>
          <a:xfrm>
            <a:off x="457200" y="908720"/>
            <a:ext cx="8229600" cy="5217443"/>
          </a:xfrm>
        </p:spPr>
        <p:txBody>
          <a:bodyPr/>
          <a:lstStyle/>
          <a:p>
            <a:pPr>
              <a:buNone/>
            </a:pPr>
            <a:r>
              <a:rPr lang="fa-IR" b="1" dirty="0" smtClean="0">
                <a:cs typeface="B Nazanin" pitchFamily="2" charset="-78"/>
              </a:rPr>
              <a:t>توانایی تشخیص مادر جهت پیشرفت خوب شیردهی:</a:t>
            </a:r>
          </a:p>
          <a:p>
            <a:r>
              <a:rPr lang="fa-IR" dirty="0" smtClean="0">
                <a:cs typeface="B Nazanin" pitchFamily="2" charset="-78"/>
              </a:rPr>
              <a:t>هوشیاری وفعالیت شیر خواروشیرخوردن حداقل 8 بار درشبانه روز</a:t>
            </a:r>
          </a:p>
          <a:p>
            <a:pPr marL="0" indent="0">
              <a:buNone/>
            </a:pPr>
            <a:endParaRPr lang="fa-IR" sz="700" dirty="0" smtClean="0">
              <a:cs typeface="B Nazanin" pitchFamily="2" charset="-78"/>
            </a:endParaRPr>
          </a:p>
          <a:p>
            <a:r>
              <a:rPr lang="fa-IR" dirty="0" smtClean="0">
                <a:cs typeface="B Nazanin" pitchFamily="2" charset="-78"/>
              </a:rPr>
              <a:t>داشتن حداقل 6 کهنه مرطوب یاادرار بیرنگ ورقیق ودفع سه بار مدفوع یا بیشتر درشبانه روز </a:t>
            </a:r>
          </a:p>
          <a:p>
            <a:endParaRPr lang="fa-IR" sz="700" dirty="0" smtClean="0">
              <a:cs typeface="B Nazanin" pitchFamily="2" charset="-78"/>
            </a:endParaRPr>
          </a:p>
          <a:p>
            <a:r>
              <a:rPr lang="fa-IR" dirty="0" smtClean="0">
                <a:cs typeface="B Nazanin" pitchFamily="2" charset="-78"/>
              </a:rPr>
              <a:t>عدم وجود زخم ودرد در پستانها</a:t>
            </a:r>
          </a:p>
          <a:p>
            <a:pPr marL="0" indent="0">
              <a:buNone/>
            </a:pPr>
            <a:endParaRPr lang="fa-IR" sz="700" dirty="0" smtClean="0">
              <a:cs typeface="B Nazanin" pitchFamily="2" charset="-78"/>
            </a:endParaRPr>
          </a:p>
          <a:p>
            <a:r>
              <a:rPr lang="fa-IR" dirty="0" smtClean="0">
                <a:cs typeface="B Nazanin" pitchFamily="2" charset="-78"/>
              </a:rPr>
              <a:t>احساس اعتماد به نفس مادردر مراقبت از شیرخوار</a:t>
            </a:r>
            <a:endParaRPr lang="fa-IR" dirty="0">
              <a:cs typeface="B Nazanin" pitchFamily="2" charset="-78"/>
            </a:endParaRPr>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792087"/>
          </a:xfrm>
        </p:spPr>
        <p:txBody>
          <a:bodyPr>
            <a:normAutofit/>
          </a:bodyPr>
          <a:lstStyle/>
          <a:p>
            <a:r>
              <a:rPr lang="fa-IR" sz="3200" dirty="0" smtClean="0">
                <a:solidFill>
                  <a:srgbClr val="FF0000"/>
                </a:solidFill>
                <a:cs typeface="B Nazanin" pitchFamily="2" charset="-78"/>
              </a:rPr>
              <a:t>1-اماده کردن مادر برای ترخیص</a:t>
            </a:r>
            <a:endParaRPr lang="fa-IR" sz="3200" dirty="0">
              <a:solidFill>
                <a:srgbClr val="FF0000"/>
              </a:solidFill>
              <a:cs typeface="B Nazanin" pitchFamily="2" charset="-78"/>
            </a:endParaRPr>
          </a:p>
        </p:txBody>
      </p:sp>
      <p:sp>
        <p:nvSpPr>
          <p:cNvPr id="3" name="Subtitle 2"/>
          <p:cNvSpPr>
            <a:spLocks noGrp="1"/>
          </p:cNvSpPr>
          <p:nvPr>
            <p:ph type="subTitle" idx="1"/>
          </p:nvPr>
        </p:nvSpPr>
        <p:spPr>
          <a:xfrm>
            <a:off x="395536" y="1700808"/>
            <a:ext cx="8352928" cy="3816424"/>
          </a:xfrm>
        </p:spPr>
        <p:txBody>
          <a:bodyPr>
            <a:normAutofit/>
          </a:bodyPr>
          <a:lstStyle/>
          <a:p>
            <a:pPr algn="r"/>
            <a:r>
              <a:rPr lang="fa-IR" b="1" dirty="0" smtClean="0">
                <a:solidFill>
                  <a:schemeClr val="tx1"/>
                </a:solidFill>
                <a:cs typeface="B Nazanin" pitchFamily="2" charset="-78"/>
              </a:rPr>
              <a:t>گفتگو با مادر در مورد کسب حمایت مورد نیاز</a:t>
            </a:r>
          </a:p>
          <a:p>
            <a:pPr algn="r">
              <a:buFont typeface="Arial" pitchFamily="34" charset="0"/>
              <a:buChar char="•"/>
            </a:pPr>
            <a:r>
              <a:rPr lang="fa-IR" dirty="0" smtClean="0">
                <a:solidFill>
                  <a:schemeClr val="tx1"/>
                </a:solidFill>
                <a:cs typeface="B Nazanin" pitchFamily="2" charset="-78"/>
              </a:rPr>
              <a:t>مادر نیاز به حمایت وپشتیبانی دارد</a:t>
            </a:r>
          </a:p>
          <a:p>
            <a:pPr algn="r">
              <a:buFont typeface="Arial" pitchFamily="34" charset="0"/>
              <a:buChar char="•"/>
            </a:pPr>
            <a:r>
              <a:rPr lang="fa-IR" dirty="0" smtClean="0">
                <a:solidFill>
                  <a:schemeClr val="tx1"/>
                </a:solidFill>
                <a:cs typeface="B Nazanin" pitchFamily="2" charset="-78"/>
              </a:rPr>
              <a:t>پیگیری مادری که شیر نمیدهد واز شیر جایگزین استفاده میکند</a:t>
            </a:r>
          </a:p>
          <a:p>
            <a:pPr algn="r">
              <a:buFont typeface="Arial" pitchFamily="34" charset="0"/>
              <a:buChar char="•"/>
            </a:pPr>
            <a:r>
              <a:rPr lang="fa-IR" dirty="0" smtClean="0">
                <a:solidFill>
                  <a:schemeClr val="tx1"/>
                </a:solidFill>
                <a:cs typeface="B Nazanin" pitchFamily="2" charset="-78"/>
              </a:rPr>
              <a:t>هنگامی که دردوران بارداری بامادری گفتگو می کنیدبه او اطمینان دهید که سرویسهای حمایتی دردسترس هستندگفتن این مطلب باعث ایجادحس اعتماد به نفس ازاغازدرمادرمی شود</a:t>
            </a:r>
          </a:p>
          <a:p>
            <a:endParaRPr lang="fa-IR" dirty="0">
              <a:cs typeface="B Nazanin" pitchFamily="2" charset="-78"/>
            </a:endParaRPr>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rgbClr val="FF0000"/>
                </a:solidFill>
                <a:cs typeface="B Nazanin" pitchFamily="2" charset="-78"/>
              </a:rPr>
              <a:t>2-پیگیری وحمایت پس از ترخیص</a:t>
            </a:r>
          </a:p>
        </p:txBody>
      </p:sp>
      <p:sp>
        <p:nvSpPr>
          <p:cNvPr id="3" name="Content Placeholder 2"/>
          <p:cNvSpPr>
            <a:spLocks noGrp="1"/>
          </p:cNvSpPr>
          <p:nvPr>
            <p:ph idx="1"/>
          </p:nvPr>
        </p:nvSpPr>
        <p:spPr>
          <a:xfrm>
            <a:off x="457200" y="1340768"/>
            <a:ext cx="8229600" cy="5040560"/>
          </a:xfrm>
        </p:spPr>
        <p:txBody>
          <a:bodyPr>
            <a:normAutofit fontScale="92500" lnSpcReduction="20000"/>
          </a:bodyPr>
          <a:lstStyle/>
          <a:p>
            <a:r>
              <a:rPr lang="fa-IR" sz="3500" dirty="0" smtClean="0">
                <a:latin typeface="Bnazanin"/>
                <a:cs typeface="B Nazanin" pitchFamily="2" charset="-78"/>
              </a:rPr>
              <a:t>اعضای خانواده ودوستان :</a:t>
            </a:r>
          </a:p>
          <a:p>
            <a:pPr>
              <a:buNone/>
            </a:pPr>
            <a:r>
              <a:rPr lang="fa-IR" sz="3500" dirty="0" smtClean="0">
                <a:latin typeface="Bnazanin"/>
                <a:cs typeface="B Nazanin" pitchFamily="2" charset="-78"/>
              </a:rPr>
              <a:t>    بطورکلی اعضای خانواده و دوستان منابع مهمی برای حمایت از شیردهی هستند.</a:t>
            </a:r>
          </a:p>
          <a:p>
            <a:r>
              <a:rPr lang="fa-IR" sz="3500" dirty="0" smtClean="0">
                <a:latin typeface="Bnazanin"/>
                <a:cs typeface="B Nazanin" pitchFamily="2" charset="-78"/>
              </a:rPr>
              <a:t>مراقبت اولیه وکارکنان بهداشتی درمانی:</a:t>
            </a:r>
          </a:p>
          <a:p>
            <a:pPr>
              <a:buNone/>
            </a:pPr>
            <a:r>
              <a:rPr lang="fa-IR" sz="3500" dirty="0" smtClean="0">
                <a:latin typeface="Bnazanin"/>
                <a:cs typeface="B Nazanin" pitchFamily="2" charset="-78"/>
              </a:rPr>
              <a:t>    هرگاه کارکنان بهداشتی درمانی با مادر و کودک خردسال تماس دارند می توانند مادر را در تغذیه و مراقبت کودک حمایت و کمک کنند. </a:t>
            </a:r>
          </a:p>
          <a:p>
            <a:r>
              <a:rPr lang="fa-IR" sz="3500" dirty="0" smtClean="0">
                <a:latin typeface="Bnazanin"/>
                <a:cs typeface="B Nazanin" pitchFamily="2" charset="-78"/>
              </a:rPr>
              <a:t>حمایت مادر از مادر:</a:t>
            </a:r>
          </a:p>
          <a:p>
            <a:pPr>
              <a:buNone/>
            </a:pPr>
            <a:r>
              <a:rPr lang="fa-IR" sz="3500" dirty="0" smtClean="0">
                <a:latin typeface="Bnazanin"/>
                <a:cs typeface="B Nazanin" pitchFamily="2" charset="-78"/>
              </a:rPr>
              <a:t>    اساس و مبنا این حمایت جامعه است که ممکن است نفر به نفر یا به صورت گروهی باشد. مادر باتجربه می تواند حمایت اختصاصی برای خانمی که تازه مادر شده است فراهم کند.</a:t>
            </a:r>
          </a:p>
          <a:p>
            <a:pPr>
              <a:buNone/>
            </a:pPr>
            <a:endParaRPr lang="fa-IR" dirty="0" smtClean="0">
              <a:latin typeface="Bnazanin"/>
              <a:cs typeface="B Nazanin" pitchFamily="2" charset="-78"/>
            </a:endParaRPr>
          </a:p>
          <a:p>
            <a:pPr>
              <a:buNone/>
            </a:pPr>
            <a:endParaRPr lang="fa-IR" dirty="0">
              <a:latin typeface="Bnazanin"/>
              <a:cs typeface="B Nazanin" pitchFamily="2" charset="-78"/>
            </a:endParaRPr>
          </a:p>
        </p:txBody>
      </p:sp>
    </p:spTree>
  </p:cSld>
  <p:clrMapOvr>
    <a:masterClrMapping/>
  </p:clrMapOvr>
  <p:transition spd="med">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rgbClr val="FF0000"/>
                </a:solidFill>
                <a:cs typeface="B Nazanin" pitchFamily="2" charset="-78"/>
              </a:rPr>
              <a:t>2-پیگیری وحمایت پس از ترخیص</a:t>
            </a:r>
          </a:p>
        </p:txBody>
      </p:sp>
      <p:sp>
        <p:nvSpPr>
          <p:cNvPr id="3" name="Content Placeholder 2"/>
          <p:cNvSpPr>
            <a:spLocks noGrp="1"/>
          </p:cNvSpPr>
          <p:nvPr>
            <p:ph idx="1"/>
          </p:nvPr>
        </p:nvSpPr>
        <p:spPr>
          <a:xfrm>
            <a:off x="457200" y="1700808"/>
            <a:ext cx="8229600" cy="4425355"/>
          </a:xfrm>
        </p:spPr>
        <p:txBody>
          <a:bodyPr>
            <a:noAutofit/>
          </a:bodyPr>
          <a:lstStyle/>
          <a:p>
            <a:r>
              <a:rPr lang="fa-IR" dirty="0" smtClean="0">
                <a:latin typeface="Bnazanin"/>
                <a:cs typeface="B Nazanin" pitchFamily="2" charset="-78"/>
              </a:rPr>
              <a:t>جوامع دوستدار کودک:</a:t>
            </a:r>
          </a:p>
          <a:p>
            <a:pPr>
              <a:buNone/>
            </a:pPr>
            <a:r>
              <a:rPr lang="fa-IR" dirty="0" smtClean="0">
                <a:latin typeface="Bnazanin"/>
                <a:cs typeface="B Nazanin" pitchFamily="2" charset="-78"/>
              </a:rPr>
              <a:t>-سیستم بهداشتی یا مراکز بهداشتی درمانی</a:t>
            </a:r>
          </a:p>
          <a:p>
            <a:pPr>
              <a:buNone/>
            </a:pPr>
            <a:r>
              <a:rPr lang="fa-IR" dirty="0" smtClean="0">
                <a:latin typeface="Bnazanin"/>
                <a:cs typeface="B Nazanin" pitchFamily="2" charset="-78"/>
              </a:rPr>
              <a:t>-دسترسی به مرکز ارجاعی با مهارتهای لازم برای شروع تغذیه زودرس باشیر مادر</a:t>
            </a:r>
          </a:p>
          <a:p>
            <a:pPr>
              <a:buNone/>
            </a:pPr>
            <a:r>
              <a:rPr lang="fa-IR" dirty="0" smtClean="0">
                <a:cs typeface="B Nazanin" pitchFamily="2" charset="-78"/>
              </a:rPr>
              <a:t>-حمایت از تغذیه تکمیلی به موقع ومناسب باسن </a:t>
            </a:r>
          </a:p>
          <a:p>
            <a:pPr>
              <a:buNone/>
            </a:pPr>
            <a:r>
              <a:rPr lang="fa-IR" dirty="0" smtClean="0">
                <a:cs typeface="B Nazanin" pitchFamily="2" charset="-78"/>
              </a:rPr>
              <a:t>-سیتم حمایت مادر از مادر </a:t>
            </a:r>
          </a:p>
          <a:p>
            <a:pPr>
              <a:buNone/>
            </a:pPr>
            <a:r>
              <a:rPr lang="fa-IR" dirty="0" smtClean="0">
                <a:cs typeface="B Nazanin" pitchFamily="2" charset="-78"/>
              </a:rPr>
              <a:t>-حمایت عوامل حکومتی یا شهری </a:t>
            </a:r>
          </a:p>
          <a:p>
            <a:pPr>
              <a:buNone/>
            </a:pPr>
            <a:endParaRPr lang="fa-IR" dirty="0" smtClean="0">
              <a:latin typeface="Bnazanin"/>
              <a:cs typeface="B Nazanin" pitchFamily="2" charset="-78"/>
            </a:endParaRPr>
          </a:p>
          <a:p>
            <a:pPr>
              <a:buNone/>
            </a:pPr>
            <a:r>
              <a:rPr lang="fa-IR" dirty="0" smtClean="0">
                <a:latin typeface="Bnazanin"/>
                <a:cs typeface="B Nazanin" pitchFamily="2" charset="-78"/>
              </a:rPr>
              <a:t> </a:t>
            </a:r>
          </a:p>
        </p:txBody>
      </p:sp>
    </p:spTree>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rgbClr val="FF0000"/>
                </a:solidFill>
                <a:cs typeface="B Nazanin" pitchFamily="2" charset="-78"/>
              </a:rPr>
              <a:t>3-حفظ تغذیه با شیرمادر برای مادران شاغل</a:t>
            </a:r>
            <a:endParaRPr lang="fa-IR" sz="3200" dirty="0">
              <a:solidFill>
                <a:srgbClr val="FF0000"/>
              </a:solidFill>
              <a:cs typeface="B Nazanin" pitchFamily="2" charset="-78"/>
            </a:endParaRPr>
          </a:p>
        </p:txBody>
      </p:sp>
      <p:sp>
        <p:nvSpPr>
          <p:cNvPr id="3" name="Content Placeholder 2"/>
          <p:cNvSpPr>
            <a:spLocks noGrp="1"/>
          </p:cNvSpPr>
          <p:nvPr>
            <p:ph idx="1"/>
          </p:nvPr>
        </p:nvSpPr>
        <p:spPr>
          <a:xfrm>
            <a:off x="457200" y="1916832"/>
            <a:ext cx="8229600" cy="4209331"/>
          </a:xfrm>
        </p:spPr>
        <p:txBody>
          <a:bodyPr/>
          <a:lstStyle/>
          <a:p>
            <a:pPr>
              <a:buNone/>
            </a:pPr>
            <a:r>
              <a:rPr lang="fa-IR" dirty="0" smtClean="0">
                <a:cs typeface="B Nazanin" pitchFamily="2" charset="-78"/>
              </a:rPr>
              <a:t>دلایل اهمیت تغذیه باشیر مادردرمادران شاغل:</a:t>
            </a:r>
          </a:p>
          <a:p>
            <a:r>
              <a:rPr lang="fa-IR" dirty="0" smtClean="0">
                <a:cs typeface="B Nazanin" pitchFamily="2" charset="-78"/>
              </a:rPr>
              <a:t>کمتر بیمارشدن فرزند</a:t>
            </a:r>
          </a:p>
          <a:p>
            <a:r>
              <a:rPr lang="fa-IR" dirty="0" smtClean="0">
                <a:cs typeface="B Nazanin" pitchFamily="2" charset="-78"/>
              </a:rPr>
              <a:t>استراحت بیشتردر شبها</a:t>
            </a:r>
          </a:p>
          <a:p>
            <a:r>
              <a:rPr lang="fa-IR" dirty="0" smtClean="0">
                <a:cs typeface="B Nazanin" pitchFamily="2" charset="-78"/>
              </a:rPr>
              <a:t>فرصت گذراندن وقت با فرزند ونزدیکی با او</a:t>
            </a:r>
          </a:p>
          <a:p>
            <a:r>
              <a:rPr lang="fa-IR" dirty="0" smtClean="0">
                <a:cs typeface="B Nazanin" pitchFamily="2" charset="-78"/>
              </a:rPr>
              <a:t>شانس استراحت درحین شیردهی</a:t>
            </a:r>
          </a:p>
          <a:p>
            <a:r>
              <a:rPr lang="fa-IR" dirty="0" smtClean="0">
                <a:cs typeface="B Nazanin" pitchFamily="2" charset="-78"/>
              </a:rPr>
              <a:t>برقراری ارتباط خاص وفردی ورابطه صمیمی مادر وکودک</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512167"/>
          </a:xfrm>
        </p:spPr>
        <p:txBody>
          <a:bodyPr>
            <a:normAutofit/>
          </a:bodyPr>
          <a:lstStyle/>
          <a:p>
            <a:r>
              <a:rPr lang="fa-IR" sz="3200" dirty="0">
                <a:solidFill>
                  <a:srgbClr val="FF0000"/>
                </a:solidFill>
                <a:latin typeface="Bnazanin"/>
                <a:cs typeface="B Nazanin" pitchFamily="2" charset="-78"/>
              </a:rPr>
              <a:t>1-عملکرددرطول مراحل اولیه دردهای زایمانی وهنگام زایمان برای حمایت از تغذیه اولیه وزودهنگام باشیرمادر</a:t>
            </a:r>
            <a:endParaRPr lang="fa-IR" sz="3200" dirty="0">
              <a:cs typeface="B Nazanin" pitchFamily="2" charset="-78"/>
            </a:endParaRPr>
          </a:p>
        </p:txBody>
      </p:sp>
      <p:sp>
        <p:nvSpPr>
          <p:cNvPr id="3" name="Subtitle 2"/>
          <p:cNvSpPr>
            <a:spLocks noGrp="1"/>
          </p:cNvSpPr>
          <p:nvPr>
            <p:ph type="subTitle" idx="1"/>
          </p:nvPr>
        </p:nvSpPr>
        <p:spPr>
          <a:xfrm>
            <a:off x="755576" y="1844824"/>
            <a:ext cx="7632848" cy="4176464"/>
          </a:xfrm>
        </p:spPr>
        <p:txBody>
          <a:bodyPr>
            <a:normAutofit/>
          </a:bodyPr>
          <a:lstStyle/>
          <a:p>
            <a:pPr algn="r">
              <a:buFont typeface="Arial" pitchFamily="34" charset="0"/>
              <a:buChar char="•"/>
            </a:pPr>
            <a:r>
              <a:rPr lang="fa-IR" dirty="0" smtClean="0">
                <a:solidFill>
                  <a:schemeClr val="tx1"/>
                </a:solidFill>
                <a:cs typeface="B Nazanin" pitchFamily="2" charset="-78"/>
              </a:rPr>
              <a:t>تاثیرات مثبت حمایت در طول مرحله ی درد زایمان</a:t>
            </a:r>
          </a:p>
          <a:p>
            <a:pPr algn="r"/>
            <a:r>
              <a:rPr lang="fa-IR" dirty="0" smtClean="0">
                <a:solidFill>
                  <a:schemeClr val="tx1"/>
                </a:solidFill>
                <a:cs typeface="B Nazanin" pitchFamily="2" charset="-78"/>
              </a:rPr>
              <a:t> حضوریک همراه دراین مرحله میتواند :</a:t>
            </a:r>
          </a:p>
          <a:p>
            <a:pPr algn="r"/>
            <a:r>
              <a:rPr lang="fa-IR" dirty="0">
                <a:solidFill>
                  <a:schemeClr val="tx1"/>
                </a:solidFill>
                <a:cs typeface="B Nazanin" pitchFamily="2" charset="-78"/>
              </a:rPr>
              <a:t>1</a:t>
            </a:r>
            <a:r>
              <a:rPr lang="fa-IR" dirty="0" smtClean="0">
                <a:solidFill>
                  <a:schemeClr val="tx1"/>
                </a:solidFill>
                <a:cs typeface="B Nazanin" pitchFamily="2" charset="-78"/>
              </a:rPr>
              <a:t>-موجب کاهش احساس درد شدید شود</a:t>
            </a:r>
          </a:p>
          <a:p>
            <a:pPr algn="r"/>
            <a:r>
              <a:rPr lang="fa-IR" dirty="0" smtClean="0">
                <a:solidFill>
                  <a:schemeClr val="tx1"/>
                </a:solidFill>
                <a:cs typeface="B Nazanin" pitchFamily="2" charset="-78"/>
              </a:rPr>
              <a:t>2-اعتماد به نفس مادر درباره تواناییهایش را افزایش بدهد</a:t>
            </a:r>
          </a:p>
          <a:p>
            <a:pPr algn="r"/>
            <a:r>
              <a:rPr lang="fa-IR" dirty="0" smtClean="0">
                <a:solidFill>
                  <a:schemeClr val="tx1"/>
                </a:solidFill>
                <a:cs typeface="B Nazanin" pitchFamily="2" charset="-78"/>
              </a:rPr>
              <a:t>3-نیاز به مداخلات پزشکی را کاهش دهدوطی مراحل درد وزایمان را سرعت بخشد</a:t>
            </a:r>
            <a:endParaRPr lang="fa-IR" dirty="0" smtClean="0">
              <a:solidFill>
                <a:schemeClr val="tx1"/>
              </a:solidFill>
            </a:endParaRPr>
          </a:p>
          <a:p>
            <a:pPr algn="r"/>
            <a:r>
              <a:rPr lang="fa-IR" dirty="0" smtClean="0">
                <a:solidFill>
                  <a:schemeClr val="tx1"/>
                </a:solidFill>
                <a:cs typeface="B Nazanin" pitchFamily="2" charset="-78"/>
              </a:rPr>
              <a:t>4-اضطراب راکاهش دهد</a:t>
            </a:r>
            <a:endParaRPr lang="fa-IR" dirty="0">
              <a:solidFill>
                <a:schemeClr val="tx1"/>
              </a:solidFill>
              <a:cs typeface="B Nazanin" pitchFamily="2" charset="-78"/>
            </a:endParaRPr>
          </a:p>
          <a:p>
            <a:pPr algn="r"/>
            <a:endParaRPr lang="fa-IR" dirty="0" smtClean="0">
              <a:cs typeface="B Nazanin" pitchFamily="2" charset="-78"/>
            </a:endParaRPr>
          </a:p>
          <a:p>
            <a:pPr algn="r"/>
            <a:endParaRPr lang="fa-IR" dirty="0" smtClean="0">
              <a:cs typeface="B Nazanin"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rgbClr val="FF0000"/>
                </a:solidFill>
                <a:cs typeface="B Nazanin" pitchFamily="2" charset="-78"/>
              </a:rPr>
              <a:t>4-حفظ تداوم شیردهی به مدت 2سال یا بیشتر</a:t>
            </a:r>
            <a:endParaRPr lang="fa-IR" sz="3200" dirty="0">
              <a:solidFill>
                <a:srgbClr val="FF0000"/>
              </a:solidFill>
              <a:cs typeface="B Nazanin" pitchFamily="2" charset="-78"/>
            </a:endParaRPr>
          </a:p>
        </p:txBody>
      </p:sp>
      <p:sp>
        <p:nvSpPr>
          <p:cNvPr id="3" name="Content Placeholder 2"/>
          <p:cNvSpPr>
            <a:spLocks noGrp="1"/>
          </p:cNvSpPr>
          <p:nvPr>
            <p:ph idx="1"/>
          </p:nvPr>
        </p:nvSpPr>
        <p:spPr/>
        <p:txBody>
          <a:bodyPr/>
          <a:lstStyle/>
          <a:p>
            <a:r>
              <a:rPr lang="fa-IR" dirty="0" smtClean="0">
                <a:cs typeface="B Nazanin" panose="00000400000000000000" pitchFamily="2" charset="-78"/>
              </a:rPr>
              <a:t>سن خاصی مبنی براینکه شیرمادر فاقد اهمیت باشد وجودنداردتغذیه با شیرمادر همواره موجب نزدیکی مادر وکودک وپیشگیری ازبیماری وتغذیه ی مطلوب می شود</a:t>
            </a:r>
          </a:p>
          <a:p>
            <a:r>
              <a:rPr lang="fa-IR" dirty="0" smtClean="0">
                <a:cs typeface="B Nazanin" panose="00000400000000000000" pitchFamily="2" charset="-78"/>
              </a:rPr>
              <a:t>برای کودکان وشیرخوارانی که بیمار باشند تغذیه باشیرمادر مفید است وعلاوه به کمک به دریافت مایعات از کاهش وزن هم پیشگیری می کند</a:t>
            </a:r>
          </a:p>
          <a:p>
            <a:r>
              <a:rPr lang="fa-IR" dirty="0" smtClean="0">
                <a:cs typeface="B Nazanin" panose="00000400000000000000" pitchFamily="2" charset="-78"/>
              </a:rPr>
              <a:t>شیرمادرموجب تسکین دردوارامش ویارفع براشفتگی کودک می شود</a:t>
            </a:r>
          </a:p>
          <a:p>
            <a:endParaRPr lang="fa-IR" dirty="0"/>
          </a:p>
        </p:txBody>
      </p:sp>
    </p:spTree>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rgbClr val="FF0000"/>
                </a:solidFill>
                <a:cs typeface="B Nazanin" pitchFamily="2" charset="-78"/>
              </a:rPr>
              <a:t>4-حفظ تداوم شیردهی به مدت 2سال یا بیشتر</a:t>
            </a:r>
            <a:endParaRPr lang="fa-IR" sz="3200" dirty="0"/>
          </a:p>
        </p:txBody>
      </p:sp>
      <p:sp>
        <p:nvSpPr>
          <p:cNvPr id="3" name="Content Placeholder 2"/>
          <p:cNvSpPr>
            <a:spLocks noGrp="1"/>
          </p:cNvSpPr>
          <p:nvPr>
            <p:ph idx="1"/>
          </p:nvPr>
        </p:nvSpPr>
        <p:spPr>
          <a:xfrm>
            <a:off x="457200" y="1700808"/>
            <a:ext cx="8229600" cy="4425355"/>
          </a:xfrm>
        </p:spPr>
        <p:txBody>
          <a:bodyPr>
            <a:normAutofit/>
          </a:bodyPr>
          <a:lstStyle/>
          <a:p>
            <a:pPr>
              <a:buNone/>
            </a:pPr>
            <a:r>
              <a:rPr lang="fa-IR" dirty="0" smtClean="0">
                <a:cs typeface="B Nazanin" pitchFamily="2" charset="-78"/>
              </a:rPr>
              <a:t>تغذیه ی تکمیلی:</a:t>
            </a:r>
          </a:p>
          <a:p>
            <a:r>
              <a:rPr lang="fa-IR" dirty="0" smtClean="0">
                <a:cs typeface="B Nazanin" pitchFamily="2" charset="-78"/>
              </a:rPr>
              <a:t>شیرخوار بعداز سن 6 ماهگی علاوه بر دریافت مقدار کافی شیر به سایر غذاها نیاز داردکه تغذیه تکمیلی نامیده می شود</a:t>
            </a:r>
          </a:p>
          <a:p>
            <a:endParaRPr lang="fa-IR" dirty="0" smtClean="0">
              <a:cs typeface="B Nazanin" pitchFamily="2" charset="-78"/>
            </a:endParaRPr>
          </a:p>
          <a:p>
            <a:r>
              <a:rPr lang="fa-IR" dirty="0" smtClean="0">
                <a:cs typeface="B Nazanin" pitchFamily="2" charset="-78"/>
              </a:rPr>
              <a:t>تایکسالگی شیرمادر بخش عمده ی رژیم غذایی کودک محسوب می شودعلاوه بردریافت غذاهای مناسب از غذاهای خانواده باید شیرمادر را مکرردریافت نماید</a:t>
            </a:r>
            <a:endParaRPr lang="fa-IR"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rgbClr val="FF0000"/>
                </a:solidFill>
                <a:cs typeface="B Nazanin" pitchFamily="2" charset="-78"/>
              </a:rPr>
              <a:t>سایر برنامه های ملی سلامت مادر وکودک</a:t>
            </a:r>
            <a:endParaRPr lang="fa-IR" sz="3200" dirty="0">
              <a:solidFill>
                <a:srgbClr val="FF0000"/>
              </a:solidFill>
              <a:cs typeface="B Nazanin" pitchFamily="2" charset="-78"/>
            </a:endParaRPr>
          </a:p>
        </p:txBody>
      </p:sp>
      <p:sp>
        <p:nvSpPr>
          <p:cNvPr id="3" name="Content Placeholder 2"/>
          <p:cNvSpPr>
            <a:spLocks noGrp="1"/>
          </p:cNvSpPr>
          <p:nvPr>
            <p:ph idx="1"/>
          </p:nvPr>
        </p:nvSpPr>
        <p:spPr/>
        <p:txBody>
          <a:bodyPr>
            <a:normAutofit lnSpcReduction="10000"/>
          </a:bodyPr>
          <a:lstStyle/>
          <a:p>
            <a:r>
              <a:rPr lang="fa-IR" dirty="0" smtClean="0">
                <a:cs typeface="B Nazanin" pitchFamily="2" charset="-78"/>
              </a:rPr>
              <a:t>تداوم حمایت ازمادران شیرده وشیردهی از طریق برنامه های ملی بهداشتی ودرمانی به وقوع می پیونددشامل:</a:t>
            </a:r>
          </a:p>
          <a:p>
            <a:pPr>
              <a:buNone/>
            </a:pPr>
            <a:r>
              <a:rPr lang="fa-IR" dirty="0" smtClean="0">
                <a:cs typeface="B Nazanin" pitchFamily="2" charset="-78"/>
              </a:rPr>
              <a:t>-برنامه های مادری ایمن</a:t>
            </a:r>
          </a:p>
          <a:p>
            <a:pPr>
              <a:buNone/>
            </a:pPr>
            <a:r>
              <a:rPr lang="fa-IR" dirty="0" smtClean="0">
                <a:cs typeface="B Nazanin" pitchFamily="2" charset="-78"/>
              </a:rPr>
              <a:t>-از طریق مراقبتهای انجام یافته ناخوشیهای اطفال</a:t>
            </a:r>
          </a:p>
          <a:p>
            <a:pPr>
              <a:buNone/>
            </a:pPr>
            <a:r>
              <a:rPr lang="fa-IR" dirty="0" smtClean="0">
                <a:cs typeface="B Nazanin" pitchFamily="2" charset="-78"/>
              </a:rPr>
              <a:t>-برنامه های گسترده واکسیناسیون</a:t>
            </a:r>
          </a:p>
          <a:p>
            <a:pPr>
              <a:buNone/>
            </a:pPr>
            <a:r>
              <a:rPr lang="fa-IR" dirty="0" smtClean="0">
                <a:cs typeface="B Nazanin" pitchFamily="2" charset="-78"/>
              </a:rPr>
              <a:t>-برنامه های مکمل یاری مثل تجویز اهن وویتامین </a:t>
            </a:r>
            <a:r>
              <a:rPr lang="en-US" dirty="0" smtClean="0">
                <a:cs typeface="B Nazanin" pitchFamily="2" charset="-78"/>
              </a:rPr>
              <a:t>A</a:t>
            </a:r>
            <a:endParaRPr lang="fa-IR" dirty="0" smtClean="0">
              <a:cs typeface="B Nazanin" pitchFamily="2" charset="-78"/>
            </a:endParaRPr>
          </a:p>
          <a:p>
            <a:pPr>
              <a:buNone/>
            </a:pPr>
            <a:r>
              <a:rPr lang="fa-IR" dirty="0" smtClean="0">
                <a:cs typeface="B Nazanin" pitchFamily="2" charset="-78"/>
              </a:rPr>
              <a:t>-برنامه غربالگری نوزادان</a:t>
            </a:r>
          </a:p>
          <a:p>
            <a:pPr>
              <a:buNone/>
            </a:pPr>
            <a:r>
              <a:rPr lang="fa-IR" dirty="0" smtClean="0">
                <a:cs typeface="B Nazanin" pitchFamily="2" charset="-78"/>
              </a:rPr>
              <a:t>-برنامه های پایش رشد وتکامل</a:t>
            </a:r>
            <a:endParaRPr lang="fa-IR"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cs typeface="B Nazanin" pitchFamily="2" charset="-78"/>
              </a:rPr>
              <a:t>5-گروه حامی</a:t>
            </a:r>
            <a:endParaRPr lang="fa-IR" dirty="0">
              <a:solidFill>
                <a:srgbClr val="FF0000"/>
              </a:solidFill>
              <a:cs typeface="B Nazanin" pitchFamily="2" charset="-78"/>
            </a:endParaRPr>
          </a:p>
        </p:txBody>
      </p:sp>
      <p:sp>
        <p:nvSpPr>
          <p:cNvPr id="3" name="Content Placeholder 2"/>
          <p:cNvSpPr>
            <a:spLocks noGrp="1"/>
          </p:cNvSpPr>
          <p:nvPr>
            <p:ph idx="1"/>
          </p:nvPr>
        </p:nvSpPr>
        <p:spPr>
          <a:xfrm>
            <a:off x="457200" y="1556792"/>
            <a:ext cx="8229600" cy="2736304"/>
          </a:xfrm>
        </p:spPr>
        <p:txBody>
          <a:bodyPr/>
          <a:lstStyle/>
          <a:p>
            <a:pPr>
              <a:buNone/>
            </a:pPr>
            <a:r>
              <a:rPr lang="fa-IR" dirty="0" smtClean="0">
                <a:cs typeface="B Nazanin" panose="00000400000000000000" pitchFamily="2" charset="-78"/>
              </a:rPr>
              <a:t>راهنمایان گروه حمایت ازمادرباید:</a:t>
            </a:r>
          </a:p>
          <a:p>
            <a:pPr>
              <a:buNone/>
            </a:pPr>
            <a:r>
              <a:rPr lang="fa-IR" dirty="0" smtClean="0">
                <a:cs typeface="B Nazanin" panose="00000400000000000000" pitchFamily="2" charset="-78"/>
              </a:rPr>
              <a:t>1-از مهارتهای ارتباطی لازم برخوردارباشند</a:t>
            </a:r>
          </a:p>
          <a:p>
            <a:pPr>
              <a:buNone/>
            </a:pPr>
            <a:r>
              <a:rPr lang="fa-IR" dirty="0" smtClean="0">
                <a:cs typeface="B Nazanin" panose="00000400000000000000" pitchFamily="2" charset="-78"/>
              </a:rPr>
              <a:t>2-دانش کافی از تغذیه خوب شیرخوارداشته باشند</a:t>
            </a:r>
            <a:endParaRPr lang="fa-IR"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356992"/>
            <a:ext cx="7620000" cy="3219450"/>
          </a:xfrm>
          <a:prstGeom prst="ellipse">
            <a:avLst/>
          </a:prstGeom>
          <a:ln>
            <a:noFill/>
          </a:ln>
          <a:effectLst>
            <a:softEdge rad="112500"/>
          </a:effectLst>
        </p:spPr>
      </p:pic>
    </p:spTree>
  </p:cSld>
  <p:clrMapOvr>
    <a:masterClrMapping/>
  </p:clrMapOvr>
  <p:transition spd="slow">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462827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296143"/>
          </a:xfrm>
        </p:spPr>
        <p:txBody>
          <a:bodyPr>
            <a:normAutofit/>
          </a:bodyPr>
          <a:lstStyle/>
          <a:p>
            <a:pPr algn="r"/>
            <a:r>
              <a:rPr lang="fa-IR" sz="3200" dirty="0" smtClean="0">
                <a:solidFill>
                  <a:srgbClr val="FF0000"/>
                </a:solidFill>
                <a:latin typeface="Bnazanin"/>
                <a:cs typeface="B Nazanin" pitchFamily="2" charset="-78"/>
              </a:rPr>
              <a:t>1-عملکرددرطول مراحل اولیه دردهای زایمانی وهنگام زایمان برای حمایت از تغذیه اولیه وزودهنگام باشیرمادر</a:t>
            </a:r>
            <a:endParaRPr lang="fa-IR" sz="3200" dirty="0">
              <a:cs typeface="B Nazanin" pitchFamily="2" charset="-78"/>
            </a:endParaRPr>
          </a:p>
        </p:txBody>
      </p:sp>
      <p:sp>
        <p:nvSpPr>
          <p:cNvPr id="3" name="Subtitle 2"/>
          <p:cNvSpPr>
            <a:spLocks noGrp="1"/>
          </p:cNvSpPr>
          <p:nvPr>
            <p:ph type="subTitle" idx="1"/>
          </p:nvPr>
        </p:nvSpPr>
        <p:spPr>
          <a:xfrm>
            <a:off x="683568" y="2132856"/>
            <a:ext cx="7776864" cy="3505944"/>
          </a:xfrm>
        </p:spPr>
        <p:txBody>
          <a:bodyPr/>
          <a:lstStyle/>
          <a:p>
            <a:pPr algn="r"/>
            <a:r>
              <a:rPr lang="fa-IR" dirty="0" smtClean="0">
                <a:solidFill>
                  <a:schemeClr val="tx1"/>
                </a:solidFill>
                <a:cs typeface="B Nazanin" pitchFamily="2" charset="-78"/>
              </a:rPr>
              <a:t>تاثیرات مثبت حمایت درطی مراحل زایمان در نوزاد:</a:t>
            </a:r>
          </a:p>
          <a:p>
            <a:pPr algn="r"/>
            <a:r>
              <a:rPr lang="fa-IR" dirty="0" smtClean="0">
                <a:solidFill>
                  <a:schemeClr val="tx1"/>
                </a:solidFill>
                <a:cs typeface="B Nazanin" pitchFamily="2" charset="-78"/>
              </a:rPr>
              <a:t>1-هوشیاری نوزاد</a:t>
            </a:r>
          </a:p>
          <a:p>
            <a:pPr algn="r"/>
            <a:r>
              <a:rPr lang="fa-IR" dirty="0" smtClean="0">
                <a:solidFill>
                  <a:schemeClr val="tx1"/>
                </a:solidFill>
                <a:cs typeface="B Nazanin" pitchFamily="2" charset="-78"/>
              </a:rPr>
              <a:t>2-کاهش خطر هیپوترمی وهیپوگلیسمی در نوزاد</a:t>
            </a:r>
          </a:p>
          <a:p>
            <a:pPr algn="r"/>
            <a:r>
              <a:rPr lang="fa-IR" dirty="0" smtClean="0">
                <a:solidFill>
                  <a:schemeClr val="tx1"/>
                </a:solidFill>
                <a:cs typeface="B Nazanin" pitchFamily="2" charset="-78"/>
              </a:rPr>
              <a:t>3-فراهم کردن امکان تغذیه زود ومکرر نوزاد باشیر مادر</a:t>
            </a:r>
          </a:p>
          <a:p>
            <a:pPr algn="r"/>
            <a:r>
              <a:rPr lang="fa-IR" dirty="0" smtClean="0">
                <a:solidFill>
                  <a:schemeClr val="tx1"/>
                </a:solidFill>
                <a:cs typeface="B Nazanin" pitchFamily="2" charset="-78"/>
              </a:rPr>
              <a:t>4-برقراری راحت تر پیوند عاطفی مادر ونوزاد</a:t>
            </a:r>
          </a:p>
          <a:p>
            <a:pPr algn="r"/>
            <a:endParaRPr lang="fa-IR"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470025"/>
          </a:xfrm>
        </p:spPr>
        <p:txBody>
          <a:bodyPr>
            <a:normAutofit/>
          </a:bodyPr>
          <a:lstStyle/>
          <a:p>
            <a:r>
              <a:rPr lang="fa-IR" sz="3200" dirty="0" smtClean="0">
                <a:solidFill>
                  <a:srgbClr val="FF0000"/>
                </a:solidFill>
                <a:latin typeface="Bnazanin"/>
                <a:cs typeface="B Nazanin" pitchFamily="2" charset="-78"/>
              </a:rPr>
              <a:t>1-عملکرددرطول مراحل اولیه دردهای زایمانی وهنگام زایمان برای حمایت از تغذیه اولیه وزودهنگام باشیرمادر</a:t>
            </a:r>
            <a:endParaRPr lang="fa-IR" sz="3200" dirty="0"/>
          </a:p>
        </p:txBody>
      </p:sp>
      <p:sp>
        <p:nvSpPr>
          <p:cNvPr id="3" name="Subtitle 2"/>
          <p:cNvSpPr>
            <a:spLocks noGrp="1"/>
          </p:cNvSpPr>
          <p:nvPr>
            <p:ph type="subTitle" idx="1"/>
          </p:nvPr>
        </p:nvSpPr>
        <p:spPr>
          <a:xfrm>
            <a:off x="755576" y="2204864"/>
            <a:ext cx="7704856" cy="3433936"/>
          </a:xfrm>
        </p:spPr>
        <p:txBody>
          <a:bodyPr/>
          <a:lstStyle/>
          <a:p>
            <a:pPr algn="r">
              <a:buFont typeface="Arial" pitchFamily="34" charset="0"/>
              <a:buChar char="•"/>
            </a:pPr>
            <a:r>
              <a:rPr lang="fa-IR" dirty="0" smtClean="0">
                <a:solidFill>
                  <a:schemeClr val="tx1"/>
                </a:solidFill>
                <a:cs typeface="B Nazanin" pitchFamily="2" charset="-78"/>
              </a:rPr>
              <a:t> تسکین درد:</a:t>
            </a:r>
          </a:p>
          <a:p>
            <a:pPr algn="r"/>
            <a:r>
              <a:rPr lang="fa-IR" dirty="0" smtClean="0">
                <a:solidFill>
                  <a:schemeClr val="tx1"/>
                </a:solidFill>
                <a:cs typeface="B Nazanin" pitchFamily="2" charset="-78"/>
              </a:rPr>
              <a:t>روشهای غیر دارویی شامل:</a:t>
            </a:r>
          </a:p>
          <a:p>
            <a:pPr algn="r"/>
            <a:r>
              <a:rPr lang="fa-IR" dirty="0" smtClean="0">
                <a:solidFill>
                  <a:schemeClr val="tx1"/>
                </a:solidFill>
                <a:cs typeface="B Nazanin" pitchFamily="2" charset="-78"/>
              </a:rPr>
              <a:t>1-حمایت واطمینان به طریق کلامی وفیزیکی</a:t>
            </a:r>
          </a:p>
          <a:p>
            <a:pPr algn="r"/>
            <a:r>
              <a:rPr lang="fa-IR" dirty="0" smtClean="0">
                <a:solidFill>
                  <a:schemeClr val="tx1"/>
                </a:solidFill>
                <a:cs typeface="B Nazanin" pitchFamily="2" charset="-78"/>
              </a:rPr>
              <a:t>2-راه رفتن وتحرک داشتن در اتاق زایمان</a:t>
            </a:r>
          </a:p>
          <a:p>
            <a:pPr algn="r"/>
            <a:r>
              <a:rPr lang="fa-IR" dirty="0" smtClean="0">
                <a:solidFill>
                  <a:schemeClr val="tx1"/>
                </a:solidFill>
                <a:cs typeface="B Nazanin" pitchFamily="2" charset="-78"/>
              </a:rPr>
              <a:t>3-محیط ارام بدون روشنایی زیاد وتا حد امکان خلوت</a:t>
            </a:r>
          </a:p>
          <a:p>
            <a:pPr algn="r"/>
            <a:endParaRPr lang="fa-IR" dirty="0" smtClean="0">
              <a:cs typeface="B Nazanin" pitchFamily="2" charset="-78"/>
            </a:endParaRPr>
          </a:p>
          <a:p>
            <a:endParaRPr lang="fa-IR" dirty="0"/>
          </a:p>
        </p:txBody>
      </p:sp>
    </p:spTree>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1470025"/>
          </a:xfrm>
        </p:spPr>
        <p:txBody>
          <a:bodyPr>
            <a:normAutofit/>
          </a:bodyPr>
          <a:lstStyle/>
          <a:p>
            <a:r>
              <a:rPr lang="fa-IR" sz="3200" dirty="0" smtClean="0">
                <a:solidFill>
                  <a:srgbClr val="FF0000"/>
                </a:solidFill>
                <a:latin typeface="Bnazanin"/>
                <a:cs typeface="B Nazanin" pitchFamily="2" charset="-78"/>
              </a:rPr>
              <a:t>1-عملکرددرطول مراحل اولیه دردهای زایمانی وهنگام زایمان برای حمایت از تغذیه اولیه وزودهنگام باشیرمادر</a:t>
            </a:r>
            <a:endParaRPr lang="fa-IR" sz="3200" dirty="0"/>
          </a:p>
        </p:txBody>
      </p:sp>
      <p:sp>
        <p:nvSpPr>
          <p:cNvPr id="3" name="Subtitle 2"/>
          <p:cNvSpPr>
            <a:spLocks noGrp="1"/>
          </p:cNvSpPr>
          <p:nvPr>
            <p:ph type="subTitle" idx="1"/>
          </p:nvPr>
        </p:nvSpPr>
        <p:spPr>
          <a:xfrm>
            <a:off x="755576" y="2060848"/>
            <a:ext cx="7848872" cy="3888432"/>
          </a:xfrm>
        </p:spPr>
        <p:txBody>
          <a:bodyPr>
            <a:normAutofit lnSpcReduction="10000"/>
          </a:bodyPr>
          <a:lstStyle/>
          <a:p>
            <a:pPr algn="r">
              <a:buFont typeface="Arial" pitchFamily="34" charset="0"/>
              <a:buChar char="•"/>
            </a:pPr>
            <a:r>
              <a:rPr lang="fa-IR" dirty="0" smtClean="0">
                <a:solidFill>
                  <a:schemeClr val="tx1"/>
                </a:solidFill>
                <a:cs typeface="B Nazanin" pitchFamily="2" charset="-78"/>
              </a:rPr>
              <a:t> غذاهای سبک ومایعات در طول مرحله ی درد:</a:t>
            </a:r>
          </a:p>
          <a:p>
            <a:pPr algn="r"/>
            <a:r>
              <a:rPr lang="fa-IR" dirty="0" smtClean="0">
                <a:solidFill>
                  <a:schemeClr val="tx1"/>
                </a:solidFill>
                <a:cs typeface="B Nazanin" pitchFamily="2" charset="-78"/>
              </a:rPr>
              <a:t>زن طی مراحل زایمانی به انرژی نیاز داردوهیچ مدرکی که منع مصرف غذای سبک ونوشیدنی در زنانی که در مرحله درد زایمان گروه کم خطر هستند وجود ندارد</a:t>
            </a:r>
          </a:p>
          <a:p>
            <a:pPr algn="r">
              <a:buFont typeface="Arial" pitchFamily="34" charset="0"/>
              <a:buChar char="•"/>
            </a:pPr>
            <a:r>
              <a:rPr lang="fa-IR" dirty="0" smtClean="0">
                <a:solidFill>
                  <a:schemeClr val="tx1"/>
                </a:solidFill>
                <a:cs typeface="B Nazanin" pitchFamily="2" charset="-78"/>
              </a:rPr>
              <a:t> اقدامات زایمانی:</a:t>
            </a:r>
          </a:p>
          <a:p>
            <a:pPr algn="r"/>
            <a:r>
              <a:rPr lang="fa-IR" dirty="0" smtClean="0">
                <a:solidFill>
                  <a:schemeClr val="tx1"/>
                </a:solidFill>
                <a:cs typeface="B Nazanin" pitchFamily="2" charset="-78"/>
              </a:rPr>
              <a:t>1-حضور یک مراقب ماهر </a:t>
            </a:r>
          </a:p>
          <a:p>
            <a:pPr algn="r"/>
            <a:r>
              <a:rPr lang="fa-IR" dirty="0" smtClean="0">
                <a:solidFill>
                  <a:schemeClr val="tx1"/>
                </a:solidFill>
                <a:cs typeface="B Nazanin" pitchFamily="2" charset="-78"/>
              </a:rPr>
              <a:t>2-عدم استفاده از ابزار(فورسپس یا وکیوم </a:t>
            </a:r>
            <a:r>
              <a:rPr lang="fa-IR" dirty="0" smtClean="0">
                <a:cs typeface="B Nazanin" pitchFamily="2" charset="-78"/>
              </a:rPr>
              <a:t>)</a:t>
            </a:r>
          </a:p>
          <a:p>
            <a:pPr algn="r"/>
            <a:endParaRPr lang="fa-IR" dirty="0">
              <a:cs typeface="B Nazanin"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9"/>
            <a:ext cx="8208912" cy="1584176"/>
          </a:xfrm>
        </p:spPr>
        <p:txBody>
          <a:bodyPr>
            <a:normAutofit/>
          </a:bodyPr>
          <a:lstStyle/>
          <a:p>
            <a:r>
              <a:rPr lang="fa-IR" sz="3200" dirty="0" smtClean="0">
                <a:solidFill>
                  <a:srgbClr val="FF0000"/>
                </a:solidFill>
                <a:latin typeface="Bnazanin"/>
                <a:cs typeface="B Nazanin" pitchFamily="2" charset="-78"/>
              </a:rPr>
              <a:t>1-عملکرددرطول مراحل اولیه دردهای زایمانی وهنگام زایمان برای حمایت از تغذیه اولیه وزودهنگام باشیرمادر</a:t>
            </a:r>
            <a:endParaRPr lang="fa-IR" sz="3200" dirty="0">
              <a:cs typeface="B Nazanin" pitchFamily="2" charset="-78"/>
            </a:endParaRPr>
          </a:p>
        </p:txBody>
      </p:sp>
      <p:sp>
        <p:nvSpPr>
          <p:cNvPr id="3" name="Subtitle 2"/>
          <p:cNvSpPr>
            <a:spLocks noGrp="1"/>
          </p:cNvSpPr>
          <p:nvPr>
            <p:ph type="subTitle" idx="1"/>
          </p:nvPr>
        </p:nvSpPr>
        <p:spPr>
          <a:xfrm>
            <a:off x="467544" y="2204864"/>
            <a:ext cx="8136904" cy="3433936"/>
          </a:xfrm>
        </p:spPr>
        <p:txBody>
          <a:bodyPr/>
          <a:lstStyle/>
          <a:p>
            <a:pPr algn="r"/>
            <a:r>
              <a:rPr lang="fa-IR" dirty="0" smtClean="0">
                <a:solidFill>
                  <a:schemeClr val="tx1"/>
                </a:solidFill>
                <a:cs typeface="B Nazanin" pitchFamily="2" charset="-78"/>
              </a:rPr>
              <a:t>3-به حداقل رساندن اعمال غیر ضروری وتهاجمی(امینوسنتز-معاینات واژینال و...)</a:t>
            </a:r>
          </a:p>
          <a:p>
            <a:pPr algn="r"/>
            <a:r>
              <a:rPr lang="fa-IR" dirty="0" smtClean="0">
                <a:solidFill>
                  <a:schemeClr val="tx1"/>
                </a:solidFill>
                <a:cs typeface="B Nazanin" pitchFamily="2" charset="-78"/>
              </a:rPr>
              <a:t>4-احتیاطهای عمومی برای پیشگیری از انتقال </a:t>
            </a:r>
            <a:r>
              <a:rPr lang="en-US" dirty="0" smtClean="0">
                <a:solidFill>
                  <a:schemeClr val="tx1"/>
                </a:solidFill>
                <a:cs typeface="B Nazanin" pitchFamily="2" charset="-78"/>
              </a:rPr>
              <a:t>HIV</a:t>
            </a:r>
            <a:r>
              <a:rPr lang="fa-IR" dirty="0" smtClean="0">
                <a:solidFill>
                  <a:schemeClr val="tx1"/>
                </a:solidFill>
                <a:cs typeface="B Nazanin" pitchFamily="2" charset="-78"/>
              </a:rPr>
              <a:t>وعفونتهای منتقله از طریق خون</a:t>
            </a:r>
          </a:p>
          <a:p>
            <a:pPr algn="r"/>
            <a:r>
              <a:rPr lang="fa-IR" dirty="0" smtClean="0">
                <a:solidFill>
                  <a:schemeClr val="tx1"/>
                </a:solidFill>
                <a:cs typeface="B Nazanin" pitchFamily="2" charset="-78"/>
              </a:rPr>
              <a:t>5-انجام سزارین فقط در صورت ضرورت پزشکی</a:t>
            </a:r>
            <a:endParaRPr lang="fa-IR" dirty="0">
              <a:solidFill>
                <a:schemeClr val="tx1"/>
              </a:solidFill>
              <a:cs typeface="B Nazanin" pitchFamily="2" charset="-78"/>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080119"/>
          </a:xfrm>
        </p:spPr>
        <p:txBody>
          <a:bodyPr>
            <a:normAutofit/>
          </a:bodyPr>
          <a:lstStyle/>
          <a:p>
            <a:r>
              <a:rPr lang="fa-IR" sz="3200" dirty="0" smtClean="0">
                <a:solidFill>
                  <a:srgbClr val="FF0000"/>
                </a:solidFill>
                <a:cs typeface="B Nazanin" pitchFamily="2" charset="-78"/>
              </a:rPr>
              <a:t>2-اهمیت تماس اولیه وزودرس</a:t>
            </a:r>
            <a:endParaRPr lang="fa-IR" sz="3200" dirty="0">
              <a:solidFill>
                <a:srgbClr val="FF0000"/>
              </a:solidFill>
              <a:cs typeface="B Nazanin" pitchFamily="2" charset="-78"/>
            </a:endParaRPr>
          </a:p>
        </p:txBody>
      </p:sp>
      <p:sp>
        <p:nvSpPr>
          <p:cNvPr id="3" name="Subtitle 2"/>
          <p:cNvSpPr>
            <a:spLocks noGrp="1"/>
          </p:cNvSpPr>
          <p:nvPr>
            <p:ph type="subTitle" idx="1"/>
          </p:nvPr>
        </p:nvSpPr>
        <p:spPr>
          <a:xfrm>
            <a:off x="1187624" y="1484784"/>
            <a:ext cx="7200800" cy="4154016"/>
          </a:xfrm>
        </p:spPr>
        <p:txBody>
          <a:bodyPr>
            <a:normAutofit/>
          </a:bodyPr>
          <a:lstStyle/>
          <a:p>
            <a:pPr algn="r"/>
            <a:r>
              <a:rPr lang="fa-IR" dirty="0" smtClean="0">
                <a:solidFill>
                  <a:srgbClr val="FF0000"/>
                </a:solidFill>
                <a:cs typeface="B Nazanin" pitchFamily="2" charset="-78"/>
              </a:rPr>
              <a:t>تماس پوست با پوست:</a:t>
            </a:r>
            <a:r>
              <a:rPr lang="fa-IR" dirty="0" smtClean="0">
                <a:solidFill>
                  <a:schemeClr val="tx1"/>
                </a:solidFill>
                <a:cs typeface="B Nazanin" pitchFamily="2" charset="-78"/>
              </a:rPr>
              <a:t>تماس پوست با پوست باید بطور مداوم وبدون عجله بین هر مادر ونوزادقبل از قطع بند ناف یا اولین دقایق پس از تولد انجام شود.</a:t>
            </a:r>
          </a:p>
          <a:p>
            <a:pPr algn="r"/>
            <a:endParaRPr lang="fa-IR" dirty="0">
              <a:solidFill>
                <a:srgbClr val="FF0000"/>
              </a:solidFill>
              <a:cs typeface="B Nazanin"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140968"/>
            <a:ext cx="5420162" cy="3613441"/>
          </a:xfrm>
          <a:prstGeom prst="rect">
            <a:avLst/>
          </a:prstGeom>
          <a:ln>
            <a:noFill/>
          </a:ln>
          <a:effectLst>
            <a:outerShdw blurRad="190500" algn="tl" rotWithShape="0">
              <a:srgbClr val="000000">
                <a:alpha val="70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936103"/>
          </a:xfrm>
        </p:spPr>
        <p:txBody>
          <a:bodyPr>
            <a:normAutofit/>
          </a:bodyPr>
          <a:lstStyle/>
          <a:p>
            <a:r>
              <a:rPr lang="fa-IR" sz="3200" dirty="0" smtClean="0">
                <a:solidFill>
                  <a:srgbClr val="FF0000"/>
                </a:solidFill>
                <a:cs typeface="B Nazanin" pitchFamily="2" charset="-78"/>
              </a:rPr>
              <a:t>2-اهمیت تماس اولیه وزودرس</a:t>
            </a:r>
            <a:endParaRPr lang="fa-IR" sz="3200" dirty="0"/>
          </a:p>
        </p:txBody>
      </p:sp>
      <p:sp>
        <p:nvSpPr>
          <p:cNvPr id="3" name="Subtitle 2"/>
          <p:cNvSpPr>
            <a:spLocks noGrp="1"/>
          </p:cNvSpPr>
          <p:nvPr>
            <p:ph type="subTitle" idx="1"/>
          </p:nvPr>
        </p:nvSpPr>
        <p:spPr>
          <a:xfrm>
            <a:off x="755576" y="1484784"/>
            <a:ext cx="7848872" cy="4680520"/>
          </a:xfrm>
        </p:spPr>
        <p:txBody>
          <a:bodyPr>
            <a:normAutofit/>
          </a:bodyPr>
          <a:lstStyle/>
          <a:p>
            <a:pPr algn="r"/>
            <a:r>
              <a:rPr lang="fa-IR" dirty="0">
                <a:solidFill>
                  <a:srgbClr val="FF0000"/>
                </a:solidFill>
                <a:cs typeface="B Nazanin" pitchFamily="2" charset="-78"/>
              </a:rPr>
              <a:t>مزایای تماس پوست با پوست:</a:t>
            </a:r>
            <a:endParaRPr lang="fa-IR" dirty="0">
              <a:solidFill>
                <a:srgbClr val="002060"/>
              </a:solidFill>
              <a:cs typeface="B Nazanin" pitchFamily="2" charset="-78"/>
            </a:endParaRPr>
          </a:p>
          <a:p>
            <a:pPr algn="r"/>
            <a:r>
              <a:rPr lang="fa-IR" dirty="0">
                <a:solidFill>
                  <a:schemeClr val="tx1"/>
                </a:solidFill>
                <a:cs typeface="B Nazanin" pitchFamily="2" charset="-78"/>
              </a:rPr>
              <a:t>-ارامش مادرو نوزادوثبات بخشیدن به ضربان قلب وتنفس نوزاد</a:t>
            </a:r>
          </a:p>
          <a:p>
            <a:pPr algn="r"/>
            <a:r>
              <a:rPr lang="fa-IR" dirty="0">
                <a:solidFill>
                  <a:schemeClr val="tx1"/>
                </a:solidFill>
                <a:cs typeface="B Nazanin" pitchFamily="2" charset="-78"/>
              </a:rPr>
              <a:t>-گرم کردن نوزاد با حرارت بدن مادر</a:t>
            </a:r>
          </a:p>
          <a:p>
            <a:pPr algn="r"/>
            <a:r>
              <a:rPr lang="fa-IR" dirty="0">
                <a:solidFill>
                  <a:schemeClr val="tx1"/>
                </a:solidFill>
                <a:cs typeface="B Nazanin" pitchFamily="2" charset="-78"/>
              </a:rPr>
              <a:t>-کاهش گریه ی نوزادو کاهش استرس ومصرف </a:t>
            </a:r>
            <a:r>
              <a:rPr lang="fa-IR" dirty="0" smtClean="0">
                <a:solidFill>
                  <a:schemeClr val="tx1"/>
                </a:solidFill>
                <a:cs typeface="B Nazanin" pitchFamily="2" charset="-78"/>
              </a:rPr>
              <a:t>انرژی</a:t>
            </a:r>
            <a:endParaRPr lang="fa-IR" dirty="0" smtClean="0"/>
          </a:p>
          <a:p>
            <a:pPr algn="r"/>
            <a:r>
              <a:rPr lang="fa-IR" dirty="0" smtClean="0"/>
              <a:t>-</a:t>
            </a:r>
            <a:r>
              <a:rPr lang="fa-IR" dirty="0" smtClean="0">
                <a:solidFill>
                  <a:schemeClr val="tx1"/>
                </a:solidFill>
                <a:cs typeface="B Nazanin" pitchFamily="2" charset="-78"/>
              </a:rPr>
              <a:t>جایگزینی باکتریهای روده نوزاد با باکتری طبیعی روده مادر</a:t>
            </a:r>
          </a:p>
          <a:p>
            <a:pPr algn="r"/>
            <a:r>
              <a:rPr lang="fa-IR" dirty="0" smtClean="0">
                <a:solidFill>
                  <a:schemeClr val="tx1"/>
                </a:solidFill>
                <a:cs typeface="B Nazanin" pitchFamily="2" charset="-78"/>
              </a:rPr>
              <a:t>-برقراری پیوند عاطفی مادر ونوزاد</a:t>
            </a:r>
          </a:p>
          <a:p>
            <a:pPr algn="r"/>
            <a:r>
              <a:rPr lang="fa-IR" dirty="0" smtClean="0">
                <a:solidFill>
                  <a:schemeClr val="tx1"/>
                </a:solidFill>
                <a:cs typeface="B Nazanin" pitchFamily="2" charset="-78"/>
              </a:rPr>
              <a:t>-اجازه دادن به نوزاد برای پیداکردن ونزدیک شدن به پستان مادرودرنتیجه مکیدن موثرتر</a:t>
            </a:r>
            <a:endParaRPr lang="fa-IR" dirty="0">
              <a:solidFill>
                <a:schemeClr val="tx1"/>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1080120"/>
          </a:xfrm>
        </p:spPr>
        <p:txBody>
          <a:bodyPr>
            <a:noAutofit/>
          </a:bodyPr>
          <a:lstStyle/>
          <a:p>
            <a:r>
              <a:rPr lang="fa-IR" sz="3200" dirty="0" smtClean="0">
                <a:solidFill>
                  <a:srgbClr val="FF0000"/>
                </a:solidFill>
                <a:cs typeface="B Nazanin" pitchFamily="2" charset="-78"/>
              </a:rPr>
              <a:t>موانع تماس پوست با پوست</a:t>
            </a:r>
            <a:endParaRPr lang="fa-IR" sz="3200" dirty="0">
              <a:solidFill>
                <a:srgbClr val="FF0000"/>
              </a:solidFill>
              <a:cs typeface="B Nazanin" pitchFamily="2" charset="-78"/>
            </a:endParaRPr>
          </a:p>
        </p:txBody>
      </p:sp>
      <p:sp>
        <p:nvSpPr>
          <p:cNvPr id="3" name="Subtitle 2"/>
          <p:cNvSpPr>
            <a:spLocks noGrp="1"/>
          </p:cNvSpPr>
          <p:nvPr>
            <p:ph type="subTitle" idx="1"/>
          </p:nvPr>
        </p:nvSpPr>
        <p:spPr>
          <a:xfrm>
            <a:off x="755576" y="1556792"/>
            <a:ext cx="7488832" cy="4464496"/>
          </a:xfrm>
        </p:spPr>
        <p:txBody>
          <a:bodyPr>
            <a:normAutofit lnSpcReduction="10000"/>
          </a:bodyPr>
          <a:lstStyle/>
          <a:p>
            <a:pPr algn="r">
              <a:buFont typeface="Arial" pitchFamily="34" charset="0"/>
              <a:buChar char="•"/>
            </a:pPr>
            <a:r>
              <a:rPr lang="fa-IR" dirty="0" smtClean="0">
                <a:solidFill>
                  <a:schemeClr val="tx1"/>
                </a:solidFill>
                <a:cs typeface="B Nazanin" pitchFamily="2" charset="-78"/>
              </a:rPr>
              <a:t>نگرانی از سرماخوردن نوزاد</a:t>
            </a:r>
          </a:p>
          <a:p>
            <a:pPr algn="r">
              <a:buFont typeface="Arial" pitchFamily="34" charset="0"/>
              <a:buChar char="•"/>
            </a:pPr>
            <a:r>
              <a:rPr lang="fa-IR" dirty="0" smtClean="0">
                <a:solidFill>
                  <a:schemeClr val="tx1"/>
                </a:solidFill>
                <a:cs typeface="B Nazanin" pitchFamily="2" charset="-78"/>
              </a:rPr>
              <a:t>نیاز به معاینه نوزاد</a:t>
            </a:r>
          </a:p>
          <a:p>
            <a:pPr algn="r">
              <a:buFont typeface="Arial" pitchFamily="34" charset="0"/>
              <a:buChar char="•"/>
            </a:pPr>
            <a:r>
              <a:rPr lang="fa-IR" dirty="0" smtClean="0">
                <a:solidFill>
                  <a:schemeClr val="tx1"/>
                </a:solidFill>
                <a:cs typeface="B Nazanin" pitchFamily="2" charset="-78"/>
              </a:rPr>
              <a:t>بخیه زدن مادر</a:t>
            </a:r>
          </a:p>
          <a:p>
            <a:pPr algn="r">
              <a:buFont typeface="Arial" pitchFamily="34" charset="0"/>
              <a:buChar char="•"/>
            </a:pPr>
            <a:r>
              <a:rPr lang="fa-IR" dirty="0" smtClean="0">
                <a:solidFill>
                  <a:schemeClr val="tx1"/>
                </a:solidFill>
                <a:cs typeface="B Nazanin" pitchFamily="2" charset="-78"/>
              </a:rPr>
              <a:t>حمام کردن نوزاد</a:t>
            </a:r>
          </a:p>
          <a:p>
            <a:pPr algn="r">
              <a:buFont typeface="Arial" pitchFamily="34" charset="0"/>
              <a:buChar char="•"/>
            </a:pPr>
            <a:r>
              <a:rPr lang="fa-IR" dirty="0" smtClean="0">
                <a:solidFill>
                  <a:schemeClr val="tx1"/>
                </a:solidFill>
                <a:cs typeface="B Nazanin" pitchFamily="2" charset="-78"/>
              </a:rPr>
              <a:t>شلوغ بودن اتاق زایمان</a:t>
            </a:r>
          </a:p>
          <a:p>
            <a:pPr algn="r">
              <a:buFont typeface="Arial" pitchFamily="34" charset="0"/>
              <a:buChar char="•"/>
            </a:pPr>
            <a:r>
              <a:rPr lang="fa-IR" dirty="0" smtClean="0">
                <a:solidFill>
                  <a:schemeClr val="tx1"/>
                </a:solidFill>
                <a:cs typeface="B Nazanin" pitchFamily="2" charset="-78"/>
              </a:rPr>
              <a:t>هوشیار نبودن نوزاد</a:t>
            </a:r>
            <a:endParaRPr lang="fa-IR" dirty="0" smtClean="0">
              <a:solidFill>
                <a:schemeClr val="tx1"/>
              </a:solidFill>
            </a:endParaRPr>
          </a:p>
          <a:p>
            <a:pPr algn="r">
              <a:buFont typeface="Arial" pitchFamily="34" charset="0"/>
              <a:buChar char="•"/>
            </a:pPr>
            <a:r>
              <a:rPr lang="fa-IR" dirty="0" smtClean="0">
                <a:solidFill>
                  <a:schemeClr val="tx1"/>
                </a:solidFill>
                <a:cs typeface="B Nazanin" pitchFamily="2" charset="-78"/>
              </a:rPr>
              <a:t>خستگی مادر</a:t>
            </a:r>
          </a:p>
          <a:p>
            <a:pPr algn="r">
              <a:buFont typeface="Arial" pitchFamily="34" charset="0"/>
              <a:buChar char="•"/>
            </a:pPr>
            <a:r>
              <a:rPr lang="fa-IR" dirty="0" smtClean="0">
                <a:solidFill>
                  <a:schemeClr val="tx1"/>
                </a:solidFill>
                <a:cs typeface="B Nazanin" pitchFamily="2" charset="-78"/>
              </a:rPr>
              <a:t> عدم تمایل مادربرای دراغوش گرفتن نوزاد</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693</TotalTime>
  <Words>1198</Words>
  <Application>Microsoft Office PowerPoint</Application>
  <PresentationFormat>On-screen Show (4:3)</PresentationFormat>
  <Paragraphs>141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B Nazanin</vt:lpstr>
      <vt:lpstr>Bnazanin</vt:lpstr>
      <vt:lpstr>Calibri</vt:lpstr>
      <vt:lpstr>Times New Roman</vt:lpstr>
      <vt:lpstr>Office Theme</vt:lpstr>
      <vt:lpstr>به نام خداوند جان و خرد</vt:lpstr>
      <vt:lpstr>1-عملکرددرطول مراحل اولیه دردهای زایمانی وهنگام زایمان برای حمایت از تغذیه اولیه وزودهنگام باشیرمادر</vt:lpstr>
      <vt:lpstr>1-عملکرددرطول مراحل اولیه دردهای زایمانی وهنگام زایمان برای حمایت از تغذیه اولیه وزودهنگام باشیرمادر</vt:lpstr>
      <vt:lpstr>1-عملکرددرطول مراحل اولیه دردهای زایمانی وهنگام زایمان برای حمایت از تغذیه اولیه وزودهنگام باشیرمادر</vt:lpstr>
      <vt:lpstr>1-عملکرددرطول مراحل اولیه دردهای زایمانی وهنگام زایمان برای حمایت از تغذیه اولیه وزودهنگام باشیرمادر</vt:lpstr>
      <vt:lpstr>1-عملکرددرطول مراحل اولیه دردهای زایمانی وهنگام زایمان برای حمایت از تغذیه اولیه وزودهنگام باشیرمادر</vt:lpstr>
      <vt:lpstr>2-اهمیت تماس اولیه وزودرس</vt:lpstr>
      <vt:lpstr>2-اهمیت تماس اولیه وزودرس</vt:lpstr>
      <vt:lpstr>موانع تماس پوست با پوست</vt:lpstr>
      <vt:lpstr>3-کمک برای اولین تغذیه باشیرمادر</vt:lpstr>
      <vt:lpstr>4-راههای حمایت از تغذیه باشیر مادر پس از جراحی سزارین</vt:lpstr>
      <vt:lpstr>5-اقدامات بیمارستان دوستدار کودک وزنانی که شیر نمی دهند</vt:lpstr>
      <vt:lpstr>حمایت مداوم از مادران شیرده –اقدام10</vt:lpstr>
      <vt:lpstr>1-اماده کردن مادر برای ترخیص:</vt:lpstr>
      <vt:lpstr>1-اماده کردن مادر برای ترخیص: </vt:lpstr>
      <vt:lpstr>1-اماده کردن مادر برای ترخیص</vt:lpstr>
      <vt:lpstr>2-پیگیری وحمایت پس از ترخیص</vt:lpstr>
      <vt:lpstr>2-پیگیری وحمایت پس از ترخیص</vt:lpstr>
      <vt:lpstr>3-حفظ تغذیه با شیرمادر برای مادران شاغل</vt:lpstr>
      <vt:lpstr>4-حفظ تداوم شیردهی به مدت 2سال یا بیشتر</vt:lpstr>
      <vt:lpstr>4-حفظ تداوم شیردهی به مدت 2سال یا بیشتر</vt:lpstr>
      <vt:lpstr>سایر برنامه های ملی سلامت مادر وکودک</vt:lpstr>
      <vt:lpstr>5-گروه حامی</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اقدام چهارم </dc:title>
  <dc:creator>Moorche 30 DVDs</dc:creator>
  <cp:lastModifiedBy>Safir</cp:lastModifiedBy>
  <cp:revision>79</cp:revision>
  <dcterms:created xsi:type="dcterms:W3CDTF">2021-11-01T13:57:47Z</dcterms:created>
  <dcterms:modified xsi:type="dcterms:W3CDTF">2023-07-26T07:27:13Z</dcterms:modified>
</cp:coreProperties>
</file>